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64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53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8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01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42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65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42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50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30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46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84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07BAD-1337-CE4D-B4C9-5186D8D3DFA1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0D8A-B122-BD4C-A856-F4D8B01370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393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oe.es/buscar/doc.php?id=BOE-A-1992-26318" TargetMode="External"/><Relationship Id="rId5" Type="http://schemas.openxmlformats.org/officeDocument/2006/relationships/hyperlink" Target="https://sede.csic.gob.es/registro-electronico/procedimientos" TargetMode="External"/><Relationship Id="rId4" Type="http://schemas.openxmlformats.org/officeDocument/2006/relationships/hyperlink" Target="http://www.exteriores.gob.es/Portal/en/ServiciosAlCiudadano/Paginas/EmbajadasConsulados.asp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esther.fuentes@icmat.es" TargetMode="External"/><Relationship Id="rId4" Type="http://schemas.openxmlformats.org/officeDocument/2006/relationships/hyperlink" Target="http://www.icmat.es/resources/employment/laCaixa-fellowships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38"/>
            <a:ext cx="9144000" cy="1316737"/>
          </a:xfrm>
          <a:prstGeom prst="rect">
            <a:avLst/>
          </a:prstGeom>
        </p:spPr>
      </p:pic>
      <p:pic>
        <p:nvPicPr>
          <p:cNvPr id="11" name="Imagen 10" descr="logo-sin-fondo-para-amaril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82" y="200557"/>
            <a:ext cx="2372134" cy="871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77224" y="-35838"/>
            <a:ext cx="6530154" cy="1317265"/>
          </a:xfrm>
        </p:spPr>
        <p:txBody>
          <a:bodyPr/>
          <a:lstStyle/>
          <a:p>
            <a:r>
              <a:rPr lang="es-ES" dirty="0" smtClean="0">
                <a:latin typeface="Bookman Old Style"/>
                <a:cs typeface="Bookman Old Style"/>
              </a:rPr>
              <a:t>4 becas </a:t>
            </a:r>
            <a:r>
              <a:rPr lang="es-ES" dirty="0" err="1" smtClean="0">
                <a:latin typeface="Bookman Old Style"/>
                <a:cs typeface="Bookman Old Style"/>
              </a:rPr>
              <a:t>predoctorales</a:t>
            </a:r>
            <a:endParaRPr lang="es-ES" dirty="0">
              <a:latin typeface="Bookman Old Style"/>
              <a:cs typeface="Bookman Old Style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9128" y="1369080"/>
            <a:ext cx="8201490" cy="4756326"/>
          </a:xfrm>
        </p:spPr>
        <p:txBody>
          <a:bodyPr>
            <a:noAutofit/>
          </a:bodyPr>
          <a:lstStyle/>
          <a:p>
            <a:pPr algn="just">
              <a:spcAft>
                <a:spcPts val="10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Se convocan 4 contratos predoctorales financiados por la fundación “La Caixa”.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</a:rPr>
              <a:t>Salario bruto:</a:t>
            </a:r>
          </a:p>
          <a:p>
            <a:pPr marL="450000" lvl="0" indent="-432000" algn="just">
              <a:buFont typeface="Arial"/>
              <a:buChar char="•"/>
            </a:pPr>
            <a:r>
              <a:rPr lang="es-ES_tradnl" sz="2000" dirty="0" smtClean="0">
                <a:solidFill>
                  <a:schemeClr val="tx1"/>
                </a:solidFill>
              </a:rPr>
              <a:t>primer año: 18.546,56 </a:t>
            </a:r>
            <a:r>
              <a:rPr lang="es-ES_tradnl" sz="2000" dirty="0" err="1">
                <a:solidFill>
                  <a:schemeClr val="tx1"/>
                </a:solidFill>
              </a:rPr>
              <a:t>€</a:t>
            </a:r>
            <a:endParaRPr lang="es-ES_tradnl" sz="2000" dirty="0" smtClean="0">
              <a:solidFill>
                <a:schemeClr val="tx1"/>
              </a:solidFill>
            </a:endParaRPr>
          </a:p>
          <a:p>
            <a:pPr marL="457200" lvl="0" indent="-432000" algn="just">
              <a:buFont typeface="Arial"/>
              <a:buChar char="•"/>
            </a:pPr>
            <a:r>
              <a:rPr lang="es-ES_tradnl" sz="2000" dirty="0" smtClean="0">
                <a:solidFill>
                  <a:schemeClr val="tx1"/>
                </a:solidFill>
              </a:rPr>
              <a:t>segundo año: 19.303,56 </a:t>
            </a:r>
            <a:r>
              <a:rPr lang="es-ES_tradnl" sz="2000" dirty="0" err="1">
                <a:solidFill>
                  <a:schemeClr val="tx1"/>
                </a:solidFill>
              </a:rPr>
              <a:t>€</a:t>
            </a:r>
            <a:endParaRPr lang="es-ES_tradnl" sz="2000" dirty="0" smtClean="0">
              <a:solidFill>
                <a:schemeClr val="tx1"/>
              </a:solidFill>
            </a:endParaRPr>
          </a:p>
          <a:p>
            <a:pPr marL="457200" lvl="0" indent="-432000" algn="just">
              <a:buFont typeface="Arial"/>
              <a:buChar char="•"/>
            </a:pPr>
            <a:r>
              <a:rPr lang="es-ES_tradnl" sz="2000" dirty="0" smtClean="0">
                <a:solidFill>
                  <a:schemeClr val="tx1"/>
                </a:solidFill>
              </a:rPr>
              <a:t>tercer año: 20.666,16 </a:t>
            </a:r>
            <a:r>
              <a:rPr lang="es-ES_tradnl" sz="2000" dirty="0" err="1">
                <a:solidFill>
                  <a:schemeClr val="tx1"/>
                </a:solidFill>
              </a:rPr>
              <a:t>€</a:t>
            </a:r>
            <a:endParaRPr lang="es-ES_tradnl" sz="2000" dirty="0" smtClean="0">
              <a:solidFill>
                <a:schemeClr val="tx1"/>
              </a:solidFill>
            </a:endParaRPr>
          </a:p>
          <a:p>
            <a:pPr marL="457200" lvl="0" indent="-432000" algn="just">
              <a:spcAft>
                <a:spcPts val="1000"/>
              </a:spcAft>
              <a:buFont typeface="Arial"/>
              <a:buChar char="•"/>
            </a:pPr>
            <a:r>
              <a:rPr lang="es-ES_tradnl" sz="2000" dirty="0" smtClean="0">
                <a:solidFill>
                  <a:schemeClr val="tx1"/>
                </a:solidFill>
              </a:rPr>
              <a:t>cuarto año: 22.558,67 </a:t>
            </a:r>
            <a:r>
              <a:rPr lang="es-ES_tradnl" sz="2000" dirty="0">
                <a:solidFill>
                  <a:schemeClr val="tx1"/>
                </a:solidFill>
              </a:rPr>
              <a:t>€</a:t>
            </a:r>
          </a:p>
          <a:p>
            <a:pPr algn="just"/>
            <a:r>
              <a:rPr lang="es-ES_tradnl" sz="2000" dirty="0">
                <a:solidFill>
                  <a:schemeClr val="tx1"/>
                </a:solidFill>
              </a:rPr>
              <a:t>Con una dotación adicional anual de 1.500 </a:t>
            </a:r>
            <a:r>
              <a:rPr lang="es-ES_tradnl" sz="2000" dirty="0" err="1">
                <a:solidFill>
                  <a:schemeClr val="tx1"/>
                </a:solidFill>
              </a:rPr>
              <a:t>€</a:t>
            </a:r>
            <a:r>
              <a:rPr lang="es-ES_tradnl" sz="2000" dirty="0" smtClean="0">
                <a:solidFill>
                  <a:schemeClr val="tx1"/>
                </a:solidFill>
              </a:rPr>
              <a:t> cada uno de los </a:t>
            </a:r>
            <a:r>
              <a:rPr lang="es-ES_tradnl" sz="2000" dirty="0">
                <a:solidFill>
                  <a:schemeClr val="tx1"/>
                </a:solidFill>
              </a:rPr>
              <a:t>dos primeros años  y de 1.700 € </a:t>
            </a:r>
            <a:r>
              <a:rPr lang="es-ES_tradnl" sz="2000" dirty="0" smtClean="0">
                <a:solidFill>
                  <a:schemeClr val="tx1"/>
                </a:solidFill>
              </a:rPr>
              <a:t>cada uno de los </a:t>
            </a:r>
            <a:r>
              <a:rPr lang="es-ES_tradnl" sz="2000" dirty="0">
                <a:solidFill>
                  <a:schemeClr val="tx1"/>
                </a:solidFill>
              </a:rPr>
              <a:t>dos últimos años, para sufragar gastos de matricula, libros, programas informáticos, suscripciones, viajes y desplazamientos y cualquiera otros derivados de la actividad científica o académica del investigador.</a:t>
            </a:r>
          </a:p>
          <a:p>
            <a:pPr algn="just"/>
            <a:endParaRPr lang="es-ES" sz="2000" dirty="0"/>
          </a:p>
        </p:txBody>
      </p:sp>
      <p:pic>
        <p:nvPicPr>
          <p:cNvPr id="5" name="Marcador de contenido 3" descr="anauncio biologia 2013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731001"/>
            <a:ext cx="2378354" cy="112699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3774" y="6125406"/>
            <a:ext cx="1329267" cy="59646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9898" y="6043929"/>
            <a:ext cx="1550416" cy="679196"/>
          </a:xfrm>
          <a:prstGeom prst="rect">
            <a:avLst/>
          </a:prstGeom>
        </p:spPr>
      </p:pic>
      <p:pic>
        <p:nvPicPr>
          <p:cNvPr id="14" name="Imagen 13" descr="logo-sin-fond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70" y="5916432"/>
            <a:ext cx="2303592" cy="84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38"/>
            <a:ext cx="9144000" cy="1316737"/>
          </a:xfrm>
          <a:prstGeom prst="rect">
            <a:avLst/>
          </a:prstGeom>
        </p:spPr>
      </p:pic>
      <p:pic>
        <p:nvPicPr>
          <p:cNvPr id="11" name="Imagen 10" descr="logo-sin-fondo-para-amaril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82" y="200557"/>
            <a:ext cx="2372134" cy="871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22499" y="380"/>
            <a:ext cx="5869090" cy="1317265"/>
          </a:xfrm>
        </p:spPr>
        <p:txBody>
          <a:bodyPr>
            <a:normAutofit/>
          </a:bodyPr>
          <a:lstStyle/>
          <a:p>
            <a:r>
              <a:rPr lang="es-ES" sz="3800" dirty="0" smtClean="0">
                <a:latin typeface="Bookman Old Style"/>
                <a:cs typeface="Bookman Old Style"/>
              </a:rPr>
              <a:t>Requisitos de los solicitantes</a:t>
            </a:r>
            <a:endParaRPr lang="es-ES" sz="3800" dirty="0">
              <a:latin typeface="Bookman Old Style"/>
              <a:cs typeface="Bookman Old Style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9128" y="1334634"/>
            <a:ext cx="8201490" cy="4684932"/>
          </a:xfrm>
        </p:spPr>
        <p:txBody>
          <a:bodyPr>
            <a:noAutofit/>
          </a:bodyPr>
          <a:lstStyle/>
          <a:p>
            <a:pPr algn="just">
              <a:spcAft>
                <a:spcPts val="1000"/>
              </a:spcAft>
            </a:pPr>
            <a:r>
              <a:rPr lang="es-ES_tradnl" sz="2000" dirty="0">
                <a:solidFill>
                  <a:srgbClr val="000000"/>
                </a:solidFill>
              </a:rPr>
              <a:t>La convocatoria está dirigida a estudiantes españoles y extranjeros que hayan finalizado, con posterioridad al 31 de octubre de </a:t>
            </a:r>
            <a:r>
              <a:rPr lang="es-ES_tradnl" sz="2000" dirty="0" smtClean="0">
                <a:solidFill>
                  <a:srgbClr val="000000"/>
                </a:solidFill>
              </a:rPr>
              <a:t>2011, </a:t>
            </a:r>
            <a:r>
              <a:rPr lang="es-ES_tradnl" sz="2000" dirty="0">
                <a:solidFill>
                  <a:srgbClr val="000000"/>
                </a:solidFill>
              </a:rPr>
              <a:t>los estudios universitarios que cualifican, para el acceso a las enseñanzas de tercer ciclo o estudios Oficiales de Postgrado. </a:t>
            </a:r>
            <a:endParaRPr lang="es-ES_tradnl" sz="2000" dirty="0" smtClean="0">
              <a:solidFill>
                <a:srgbClr val="000000"/>
              </a:solidFill>
            </a:endParaRPr>
          </a:p>
          <a:p>
            <a:pPr algn="just">
              <a:spcAft>
                <a:spcPts val="1000"/>
              </a:spcAft>
            </a:pPr>
            <a:r>
              <a:rPr lang="es-ES_tradnl" sz="2000" dirty="0">
                <a:solidFill>
                  <a:srgbClr val="000000"/>
                </a:solidFill>
              </a:rPr>
              <a:t>Los contratos </a:t>
            </a:r>
            <a:r>
              <a:rPr lang="es-ES_tradnl" sz="2000" dirty="0" err="1">
                <a:solidFill>
                  <a:srgbClr val="000000"/>
                </a:solidFill>
              </a:rPr>
              <a:t>predoctorales</a:t>
            </a:r>
            <a:r>
              <a:rPr lang="es-ES_tradnl" sz="2000" dirty="0">
                <a:solidFill>
                  <a:srgbClr val="000000"/>
                </a:solidFill>
              </a:rPr>
              <a:t> no podrán ser concedidos a estudiantes, investigadores o doctores que hayan tenido una relación científica con el ICMAT de más de seis meses consecutivos antes de la fecha límite de presentación de las solicitudes de la presente convocatoria. </a:t>
            </a:r>
          </a:p>
          <a:p>
            <a:pPr algn="just"/>
            <a:r>
              <a:rPr lang="es-ES_tradnl" sz="2000" dirty="0">
                <a:solidFill>
                  <a:srgbClr val="000000"/>
                </a:solidFill>
              </a:rPr>
              <a:t>Es necesario estar admitido o en proceso de admisión en un programa de doctorado</a:t>
            </a:r>
            <a:r>
              <a:rPr lang="es-ES_tradnl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s-ES_tradnl" sz="2000" dirty="0">
                <a:solidFill>
                  <a:srgbClr val="000000"/>
                </a:solidFill>
              </a:rPr>
              <a:t>No haber sido contratado con anterioridad en esta modalidad de contrato </a:t>
            </a:r>
            <a:r>
              <a:rPr lang="es-ES_tradnl" sz="2000" dirty="0" err="1">
                <a:solidFill>
                  <a:srgbClr val="000000"/>
                </a:solidFill>
              </a:rPr>
              <a:t>predoctoral</a:t>
            </a:r>
            <a:r>
              <a:rPr lang="es-ES_tradnl" sz="2000" dirty="0">
                <a:solidFill>
                  <a:srgbClr val="000000"/>
                </a:solidFill>
              </a:rPr>
              <a:t> por un tiempo superior a cuatro años, salvo en el caso de personas con discapacidad.</a:t>
            </a:r>
          </a:p>
          <a:p>
            <a:pPr algn="just">
              <a:spcAft>
                <a:spcPts val="1000"/>
              </a:spcAft>
            </a:pPr>
            <a:endParaRPr lang="es-ES" sz="2000" dirty="0"/>
          </a:p>
        </p:txBody>
      </p:sp>
      <p:pic>
        <p:nvPicPr>
          <p:cNvPr id="5" name="Marcador de contenido 3" descr="anauncio biologia 2013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731001"/>
            <a:ext cx="2378354" cy="112699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3774" y="6125406"/>
            <a:ext cx="1329267" cy="59646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9898" y="6043929"/>
            <a:ext cx="1550416" cy="679196"/>
          </a:xfrm>
          <a:prstGeom prst="rect">
            <a:avLst/>
          </a:prstGeom>
        </p:spPr>
      </p:pic>
      <p:pic>
        <p:nvPicPr>
          <p:cNvPr id="12" name="Imagen 11" descr="logo-sin-fond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70" y="5916432"/>
            <a:ext cx="2303592" cy="84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04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38"/>
            <a:ext cx="9144000" cy="1316737"/>
          </a:xfrm>
          <a:prstGeom prst="rect">
            <a:avLst/>
          </a:prstGeom>
        </p:spPr>
      </p:pic>
      <p:pic>
        <p:nvPicPr>
          <p:cNvPr id="11" name="Imagen 10" descr="logo-sin-fondo-para-amaril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82" y="200557"/>
            <a:ext cx="2372134" cy="871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67746" y="-53947"/>
            <a:ext cx="6330977" cy="1317265"/>
          </a:xfrm>
        </p:spPr>
        <p:txBody>
          <a:bodyPr>
            <a:normAutofit/>
          </a:bodyPr>
          <a:lstStyle/>
          <a:p>
            <a:r>
              <a:rPr lang="es-ES" sz="3800" dirty="0" smtClean="0">
                <a:latin typeface="Bookman Old Style"/>
                <a:cs typeface="Bookman Old Style"/>
              </a:rPr>
              <a:t>Documentación necesaria</a:t>
            </a:r>
            <a:endParaRPr lang="es-ES" sz="3800" dirty="0">
              <a:latin typeface="Bookman Old Style"/>
              <a:cs typeface="Bookman Old Style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500" y="1369080"/>
            <a:ext cx="8874132" cy="4756326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/>
              <a:buChar char="•"/>
            </a:pPr>
            <a:r>
              <a:rPr lang="es-ES_tradnl" sz="1700" dirty="0" smtClean="0">
                <a:solidFill>
                  <a:srgbClr val="000000"/>
                </a:solidFill>
              </a:rPr>
              <a:t>Modelo de solicitud (Anexo III de la convocatoria)</a:t>
            </a:r>
          </a:p>
          <a:p>
            <a:pPr marL="342900" lvl="0" indent="-342900" algn="just">
              <a:buFont typeface="Arial"/>
              <a:buChar char="•"/>
            </a:pPr>
            <a:r>
              <a:rPr lang="es-ES_tradnl" sz="1700" dirty="0" smtClean="0">
                <a:solidFill>
                  <a:srgbClr val="000000"/>
                </a:solidFill>
              </a:rPr>
              <a:t>Documentación </a:t>
            </a:r>
            <a:r>
              <a:rPr lang="es-ES_tradnl" sz="1700" dirty="0">
                <a:solidFill>
                  <a:srgbClr val="000000"/>
                </a:solidFill>
              </a:rPr>
              <a:t>acreditativa de los méritos del candidato</a:t>
            </a:r>
          </a:p>
          <a:p>
            <a:pPr marL="342900" lvl="0" indent="-342900" algn="just">
              <a:buFont typeface="Arial"/>
              <a:buChar char="•"/>
            </a:pPr>
            <a:r>
              <a:rPr lang="es-ES_tradnl" sz="1700" dirty="0">
                <a:solidFill>
                  <a:srgbClr val="000000"/>
                </a:solidFill>
              </a:rPr>
              <a:t>Fotocopia compulsada de la titulación</a:t>
            </a:r>
          </a:p>
          <a:p>
            <a:pPr marL="342900" lvl="0" indent="-342900" algn="just">
              <a:buFont typeface="Arial"/>
              <a:buChar char="•"/>
            </a:pPr>
            <a:r>
              <a:rPr lang="es-ES_tradnl" sz="1700" dirty="0">
                <a:solidFill>
                  <a:srgbClr val="000000"/>
                </a:solidFill>
              </a:rPr>
              <a:t>Currículum vitae del </a:t>
            </a:r>
            <a:r>
              <a:rPr lang="es-ES_tradnl" sz="1700" dirty="0" smtClean="0">
                <a:solidFill>
                  <a:srgbClr val="000000"/>
                </a:solidFill>
              </a:rPr>
              <a:t>candidato (Anexo II de la convocatoria)</a:t>
            </a:r>
            <a:endParaRPr lang="es-ES_tradnl" sz="1700" dirty="0">
              <a:solidFill>
                <a:srgbClr val="000000"/>
              </a:solidFill>
            </a:endParaRPr>
          </a:p>
          <a:p>
            <a:pPr marL="342900" lvl="0" indent="-342900" algn="just">
              <a:buFont typeface="Arial"/>
              <a:buChar char="•"/>
            </a:pPr>
            <a:r>
              <a:rPr lang="es-ES_tradnl" sz="1700" dirty="0">
                <a:solidFill>
                  <a:srgbClr val="000000"/>
                </a:solidFill>
              </a:rPr>
              <a:t>Fotocopia compulsada del certificado de notas</a:t>
            </a:r>
          </a:p>
          <a:p>
            <a:pPr marL="342900" lvl="0" indent="-342900" algn="just">
              <a:buFont typeface="Arial"/>
              <a:buChar char="•"/>
            </a:pPr>
            <a:r>
              <a:rPr lang="es-ES_tradnl" sz="1700" dirty="0">
                <a:solidFill>
                  <a:srgbClr val="000000"/>
                </a:solidFill>
              </a:rPr>
              <a:t>Escrito de admisión al programa de doctorado</a:t>
            </a:r>
          </a:p>
          <a:p>
            <a:pPr marL="342900" lvl="0" indent="-342900" algn="just">
              <a:buFont typeface="Arial"/>
              <a:buChar char="•"/>
            </a:pPr>
            <a:r>
              <a:rPr lang="es-ES_tradnl" sz="1700" dirty="0">
                <a:solidFill>
                  <a:srgbClr val="000000"/>
                </a:solidFill>
              </a:rPr>
              <a:t>Declaración responsable del solicitante de no haber sido contratado con anterioridad en esta modalidad de contrato </a:t>
            </a:r>
            <a:r>
              <a:rPr lang="es-ES_tradnl" sz="1700" dirty="0" err="1">
                <a:solidFill>
                  <a:srgbClr val="000000"/>
                </a:solidFill>
              </a:rPr>
              <a:t>predoctoral</a:t>
            </a:r>
            <a:r>
              <a:rPr lang="es-ES_tradnl" sz="1700" dirty="0">
                <a:solidFill>
                  <a:srgbClr val="000000"/>
                </a:solidFill>
              </a:rPr>
              <a:t> durante un tiempo superior a cuatro </a:t>
            </a:r>
            <a:r>
              <a:rPr lang="es-ES_tradnl" sz="1700" dirty="0" smtClean="0">
                <a:solidFill>
                  <a:srgbClr val="000000"/>
                </a:solidFill>
              </a:rPr>
              <a:t>años (Anexo V).</a:t>
            </a:r>
          </a:p>
          <a:p>
            <a:pPr marL="342900" indent="-342900" algn="just">
              <a:buFont typeface="Arial"/>
              <a:buChar char="•"/>
            </a:pPr>
            <a:r>
              <a:rPr lang="es-ES_tradnl" sz="1700" dirty="0" smtClean="0">
                <a:solidFill>
                  <a:srgbClr val="000000"/>
                </a:solidFill>
              </a:rPr>
              <a:t>Declaración responsable de </a:t>
            </a:r>
            <a:r>
              <a:rPr lang="es-ES_tradnl" sz="1700" dirty="0">
                <a:solidFill>
                  <a:srgbClr val="000000"/>
                </a:solidFill>
              </a:rPr>
              <a:t>n</a:t>
            </a:r>
            <a:r>
              <a:rPr lang="es-ES_tradnl" sz="1700" dirty="0" smtClean="0">
                <a:solidFill>
                  <a:srgbClr val="000000"/>
                </a:solidFill>
              </a:rPr>
              <a:t>o </a:t>
            </a:r>
            <a:r>
              <a:rPr lang="es-ES_tradnl" sz="1700" dirty="0">
                <a:solidFill>
                  <a:srgbClr val="000000"/>
                </a:solidFill>
              </a:rPr>
              <a:t>haber disfrutado de una ayuda convocada al amparo del R.D. 63/2006, de 27 de enero o de otras ayudas de naturaleza análoga por un periodo superior a 12 meses (Anexo VI)</a:t>
            </a:r>
          </a:p>
          <a:p>
            <a:pPr marL="342900" lvl="0" indent="-342900" algn="just">
              <a:buFont typeface="Arial"/>
              <a:buChar char="•"/>
            </a:pPr>
            <a:r>
              <a:rPr lang="es-ES_tradnl" sz="1700" dirty="0">
                <a:solidFill>
                  <a:srgbClr val="000000"/>
                </a:solidFill>
              </a:rPr>
              <a:t>Los aspirantes con discapacidad deberán adjuntar Dictamen Técnico Facultativo</a:t>
            </a:r>
          </a:p>
          <a:p>
            <a:pPr marL="342900" lvl="0" indent="-342900" algn="just">
              <a:buFont typeface="Arial"/>
              <a:buChar char="•"/>
            </a:pPr>
            <a:r>
              <a:rPr lang="es-ES_tradnl" sz="1700" dirty="0">
                <a:solidFill>
                  <a:srgbClr val="000000"/>
                </a:solidFill>
              </a:rPr>
              <a:t>Documento que acredite la condición de nacionalidad siempre que le sea requerido según la convocatoria.</a:t>
            </a:r>
          </a:p>
          <a:p>
            <a:pPr algn="just">
              <a:spcAft>
                <a:spcPts val="1000"/>
              </a:spcAft>
            </a:pPr>
            <a:endParaRPr lang="es-ES" sz="2000" dirty="0"/>
          </a:p>
        </p:txBody>
      </p:sp>
      <p:pic>
        <p:nvPicPr>
          <p:cNvPr id="5" name="Marcador de contenido 3" descr="anauncio biologia 2013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731001"/>
            <a:ext cx="2378354" cy="112699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3774" y="6125406"/>
            <a:ext cx="1329267" cy="59646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9898" y="6025823"/>
            <a:ext cx="1550416" cy="679196"/>
          </a:xfrm>
          <a:prstGeom prst="rect">
            <a:avLst/>
          </a:prstGeom>
        </p:spPr>
      </p:pic>
      <p:pic>
        <p:nvPicPr>
          <p:cNvPr id="12" name="Imagen 11" descr="logo-sin-fond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70" y="5916432"/>
            <a:ext cx="2303592" cy="84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38"/>
            <a:ext cx="9144000" cy="1316737"/>
          </a:xfrm>
          <a:prstGeom prst="rect">
            <a:avLst/>
          </a:prstGeom>
        </p:spPr>
      </p:pic>
      <p:pic>
        <p:nvPicPr>
          <p:cNvPr id="6" name="Imagen 5" descr="logo-sin-fondo-para-amaril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82" y="200557"/>
            <a:ext cx="2372134" cy="871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1820" y="-72054"/>
            <a:ext cx="6792704" cy="1317265"/>
          </a:xfrm>
        </p:spPr>
        <p:txBody>
          <a:bodyPr>
            <a:normAutofit/>
          </a:bodyPr>
          <a:lstStyle/>
          <a:p>
            <a:r>
              <a:rPr lang="es-ES" sz="3800" dirty="0" smtClean="0">
                <a:latin typeface="Bookman Old Style"/>
                <a:cs typeface="Bookman Old Style"/>
              </a:rPr>
              <a:t>Presentación de solicitudes</a:t>
            </a:r>
            <a:endParaRPr lang="es-ES" sz="3800" dirty="0">
              <a:latin typeface="Bookman Old Style"/>
              <a:cs typeface="Bookman Old Style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5548" y="1436630"/>
            <a:ext cx="8460236" cy="5215138"/>
          </a:xfrm>
        </p:spPr>
        <p:txBody>
          <a:bodyPr>
            <a:noAutofit/>
          </a:bodyPr>
          <a:lstStyle/>
          <a:p>
            <a:pPr lvl="0" algn="just">
              <a:lnSpc>
                <a:spcPct val="110000"/>
              </a:lnSpc>
            </a:pPr>
            <a:r>
              <a:rPr lang="es-ES_tradnl" sz="2000" dirty="0" smtClean="0">
                <a:solidFill>
                  <a:srgbClr val="000000"/>
                </a:solidFill>
              </a:rPr>
              <a:t>Las solicitudes deberán presentarse en uno de los siguientes lugares:</a:t>
            </a:r>
          </a:p>
          <a:p>
            <a:pPr marL="342900" lvl="0" indent="-342900" algn="just">
              <a:lnSpc>
                <a:spcPct val="110000"/>
              </a:lnSpc>
              <a:buFont typeface="Arial"/>
              <a:buChar char="•"/>
            </a:pPr>
            <a:r>
              <a:rPr lang="es-ES_tradnl" sz="2000" dirty="0" smtClean="0">
                <a:solidFill>
                  <a:srgbClr val="000000"/>
                </a:solidFill>
              </a:rPr>
              <a:t>Personalmente por el interesado en:</a:t>
            </a:r>
          </a:p>
          <a:p>
            <a:pPr marL="800100" lvl="1" indent="-342900" algn="l">
              <a:lnSpc>
                <a:spcPct val="110000"/>
              </a:lnSpc>
              <a:buFont typeface="Courier New"/>
              <a:buChar char="o"/>
            </a:pPr>
            <a:r>
              <a:rPr lang="es-ES_tradnl" sz="1800" dirty="0" smtClean="0">
                <a:solidFill>
                  <a:srgbClr val="000000"/>
                </a:solidFill>
              </a:rPr>
              <a:t>En el Registro General de la Agencia Estatal Consejo Superior de Investigaciones Científicas, calle Serrano, nº 117, 28006 </a:t>
            </a:r>
            <a:r>
              <a:rPr lang="es-ES_tradnl" sz="1800" dirty="0">
                <a:solidFill>
                  <a:srgbClr val="000000"/>
                </a:solidFill>
              </a:rPr>
              <a:t>M</a:t>
            </a:r>
            <a:r>
              <a:rPr lang="es-ES_tradnl" sz="1800" dirty="0" smtClean="0">
                <a:solidFill>
                  <a:srgbClr val="000000"/>
                </a:solidFill>
              </a:rPr>
              <a:t>adrid</a:t>
            </a:r>
          </a:p>
          <a:p>
            <a:pPr marL="800100" lvl="1" indent="-342900" algn="l">
              <a:lnSpc>
                <a:spcPct val="110000"/>
              </a:lnSpc>
              <a:buFont typeface="Courier New"/>
              <a:buChar char="o"/>
            </a:pPr>
            <a:r>
              <a:rPr lang="es-ES_tradnl" sz="1800" dirty="0" smtClean="0">
                <a:solidFill>
                  <a:srgbClr val="000000"/>
                </a:solidFill>
              </a:rPr>
              <a:t>En una oficina de Correos de España (en este caso se hará en sobre abierto para que la instancia sea fechada y sellada por el empleado antes de ser certificada.</a:t>
            </a:r>
          </a:p>
          <a:p>
            <a:pPr marL="800100" lvl="1" indent="-342900" algn="l">
              <a:lnSpc>
                <a:spcPct val="110000"/>
              </a:lnSpc>
              <a:buFont typeface="Courier New"/>
              <a:buChar char="o"/>
            </a:pPr>
            <a:r>
              <a:rPr lang="es-ES_tradnl" sz="1800" dirty="0" smtClean="0">
                <a:solidFill>
                  <a:srgbClr val="000000"/>
                </a:solidFill>
              </a:rPr>
              <a:t>En las oficinas de  la Embajada Española o Consulado Español </a:t>
            </a:r>
            <a:r>
              <a:rPr lang="es-ES" sz="1600" u="sng" dirty="0">
                <a:hlinkClick r:id="rId4"/>
              </a:rPr>
              <a:t>http://www.exteriores.gob.es/Portal/en/ServiciosAlCiudadano/Paginas/EmbajadasConsulados.aspx</a:t>
            </a:r>
          </a:p>
          <a:p>
            <a:pPr marL="342900" indent="-342900" algn="l">
              <a:buFont typeface="Arial"/>
              <a:buChar char="•"/>
            </a:pPr>
            <a:r>
              <a:rPr lang="es-ES_tradnl" sz="2000" dirty="0" smtClean="0">
                <a:solidFill>
                  <a:srgbClr val="000000"/>
                </a:solidFill>
              </a:rPr>
              <a:t>Telemáticamente, a través del Registro Electrónico en la aplicación informática disponible en la sección Trámites de la Sede Electrónica: </a:t>
            </a:r>
            <a:r>
              <a:rPr lang="es-ES" sz="2000" u="sng" dirty="0">
                <a:hlinkClick r:id="rId5"/>
              </a:rPr>
              <a:t>https://sede.csic.gob.es/registro-electronico/procedimientos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s-ES_tradnl" sz="2000" dirty="0" smtClean="0">
                <a:solidFill>
                  <a:srgbClr val="000000"/>
                </a:solidFill>
              </a:rPr>
              <a:t>O </a:t>
            </a:r>
            <a:r>
              <a:rPr lang="es-ES_tradnl" sz="2000" dirty="0">
                <a:solidFill>
                  <a:srgbClr val="000000"/>
                </a:solidFill>
              </a:rPr>
              <a:t>en la forma establecida en el artículo 38.4 de la Ley 30/1992, de 26 de noviembre, de Régimen Jurídico de las Administraciones Publicas y Procedimiento Administrativo </a:t>
            </a:r>
            <a:r>
              <a:rPr lang="es-ES_tradnl" sz="2000" dirty="0" smtClean="0">
                <a:solidFill>
                  <a:srgbClr val="000000"/>
                </a:solidFill>
              </a:rPr>
              <a:t>Común </a:t>
            </a:r>
            <a:r>
              <a:rPr lang="es-ES" sz="2000" u="sng" dirty="0">
                <a:hlinkClick r:id="rId6"/>
              </a:rPr>
              <a:t>http://www.boe.es/buscar/doc.php?id=BOE-A-1992-26318</a:t>
            </a:r>
            <a:endParaRPr lang="es-ES" sz="2000" dirty="0"/>
          </a:p>
          <a:p>
            <a:pPr algn="just">
              <a:lnSpc>
                <a:spcPct val="110000"/>
              </a:lnSpc>
            </a:pPr>
            <a:endParaRPr lang="es-ES_tradnl" sz="2000" dirty="0" smtClean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10000"/>
              </a:lnSpc>
              <a:buFont typeface="Arial"/>
              <a:buChar char="•"/>
            </a:pPr>
            <a:endParaRPr lang="es-ES_tradnl" sz="2000" dirty="0" smtClean="0">
              <a:solidFill>
                <a:srgbClr val="000000"/>
              </a:solidFill>
            </a:endParaRPr>
          </a:p>
          <a:p>
            <a:pPr marL="342900" lvl="0" indent="-342900" algn="just">
              <a:buFont typeface="Arial"/>
              <a:buChar char="•"/>
            </a:pPr>
            <a:endParaRPr lang="es-ES_tradnl" sz="2000" dirty="0">
              <a:solidFill>
                <a:srgbClr val="000000"/>
              </a:solidFill>
            </a:endParaRPr>
          </a:p>
          <a:p>
            <a:pPr algn="just">
              <a:spcAft>
                <a:spcPts val="1000"/>
              </a:spcAft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02483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38"/>
            <a:ext cx="9144000" cy="1316737"/>
          </a:xfrm>
          <a:prstGeom prst="rect">
            <a:avLst/>
          </a:prstGeom>
        </p:spPr>
      </p:pic>
      <p:pic>
        <p:nvPicPr>
          <p:cNvPr id="11" name="Imagen 10" descr="logo-sin-fondo-para-amaril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82" y="200557"/>
            <a:ext cx="2372134" cy="871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5126" y="-135425"/>
            <a:ext cx="7772400" cy="1317265"/>
          </a:xfrm>
        </p:spPr>
        <p:txBody>
          <a:bodyPr>
            <a:normAutofit/>
          </a:bodyPr>
          <a:lstStyle/>
          <a:p>
            <a:r>
              <a:rPr lang="es-ES" sz="3800" dirty="0" smtClean="0">
                <a:latin typeface="Bookman Old Style"/>
                <a:cs typeface="Bookman Old Style"/>
              </a:rPr>
              <a:t>Información adicional</a:t>
            </a:r>
            <a:endParaRPr lang="es-ES" sz="3800" dirty="0">
              <a:latin typeface="Bookman Old Style"/>
              <a:cs typeface="Bookman Old Style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9128" y="1373258"/>
            <a:ext cx="8201490" cy="4646307"/>
          </a:xfrm>
        </p:spPr>
        <p:txBody>
          <a:bodyPr>
            <a:noAutofit/>
          </a:bodyPr>
          <a:lstStyle/>
          <a:p>
            <a:pPr lvl="0" algn="just"/>
            <a:r>
              <a:rPr lang="es-ES_tradnl" sz="2400" dirty="0" smtClean="0">
                <a:solidFill>
                  <a:srgbClr val="000000"/>
                </a:solidFill>
              </a:rPr>
              <a:t>Para más información consultar la siguiente página web:</a:t>
            </a:r>
          </a:p>
          <a:p>
            <a:pPr lvl="0" algn="just"/>
            <a:endParaRPr lang="es-ES_tradnl" sz="1200" dirty="0" smtClean="0">
              <a:solidFill>
                <a:srgbClr val="000000"/>
              </a:solidFill>
              <a:hlinkClick r:id="rId4"/>
            </a:endParaRPr>
          </a:p>
          <a:p>
            <a:pPr lvl="0" algn="just"/>
            <a:r>
              <a:rPr lang="es-ES_tradnl" sz="2400" dirty="0" smtClean="0">
                <a:solidFill>
                  <a:srgbClr val="000000"/>
                </a:solidFill>
                <a:hlinkClick r:id="rId4"/>
              </a:rPr>
              <a:t>http://www.icmat.es/resources/employment/laCaixa-fellowships</a:t>
            </a:r>
            <a:endParaRPr lang="es-ES_tradnl" sz="2400" dirty="0" smtClean="0">
              <a:solidFill>
                <a:srgbClr val="000000"/>
              </a:solidFill>
            </a:endParaRPr>
          </a:p>
          <a:p>
            <a:pPr lvl="0" algn="just"/>
            <a:endParaRPr lang="es-ES_tradnl" sz="2400" dirty="0">
              <a:solidFill>
                <a:srgbClr val="000000"/>
              </a:solidFill>
            </a:endParaRPr>
          </a:p>
          <a:p>
            <a:pPr lvl="0" algn="just"/>
            <a:r>
              <a:rPr lang="es-ES_tradnl" sz="2400" dirty="0" smtClean="0">
                <a:solidFill>
                  <a:srgbClr val="000000"/>
                </a:solidFill>
              </a:rPr>
              <a:t>Persona de contacto:</a:t>
            </a:r>
          </a:p>
          <a:p>
            <a:pPr lvl="0" algn="just"/>
            <a:endParaRPr lang="es-ES_tradnl" sz="2400" dirty="0">
              <a:solidFill>
                <a:srgbClr val="000000"/>
              </a:solidFill>
            </a:endParaRPr>
          </a:p>
          <a:p>
            <a:pPr lvl="0" algn="just"/>
            <a:r>
              <a:rPr lang="es-ES_tradnl" sz="2000" dirty="0" smtClean="0">
                <a:solidFill>
                  <a:srgbClr val="000000"/>
                </a:solidFill>
              </a:rPr>
              <a:t>Esther Fuentes</a:t>
            </a:r>
          </a:p>
          <a:p>
            <a:pPr lvl="0" algn="just"/>
            <a:r>
              <a:rPr lang="es-ES_tradnl" sz="2000" dirty="0" smtClean="0">
                <a:solidFill>
                  <a:srgbClr val="000000"/>
                </a:solidFill>
              </a:rPr>
              <a:t>Severo Ochoa Manager</a:t>
            </a:r>
          </a:p>
          <a:p>
            <a:pPr lvl="0" algn="just"/>
            <a:r>
              <a:rPr lang="es-ES_tradnl" sz="2000" dirty="0" smtClean="0">
                <a:solidFill>
                  <a:srgbClr val="000000"/>
                </a:solidFill>
                <a:hlinkClick r:id="rId5"/>
              </a:rPr>
              <a:t>esther.fuentes@icmat.es</a:t>
            </a:r>
            <a:endParaRPr lang="es-ES_tradnl" sz="2000" dirty="0" smtClean="0">
              <a:solidFill>
                <a:srgbClr val="000000"/>
              </a:solidFill>
            </a:endParaRPr>
          </a:p>
          <a:p>
            <a:pPr lvl="0" algn="just"/>
            <a:r>
              <a:rPr lang="es-ES_tradnl" sz="2000" dirty="0" smtClean="0">
                <a:solidFill>
                  <a:srgbClr val="000000"/>
                </a:solidFill>
              </a:rPr>
              <a:t>912999705</a:t>
            </a:r>
            <a:endParaRPr lang="es-ES_tradnl" sz="2000" dirty="0">
              <a:solidFill>
                <a:srgbClr val="000000"/>
              </a:solidFill>
            </a:endParaRPr>
          </a:p>
          <a:p>
            <a:pPr algn="just">
              <a:spcAft>
                <a:spcPts val="1000"/>
              </a:spcAft>
            </a:pPr>
            <a:endParaRPr lang="es-ES" sz="2000" dirty="0"/>
          </a:p>
        </p:txBody>
      </p:sp>
      <p:pic>
        <p:nvPicPr>
          <p:cNvPr id="5" name="Marcador de contenido 3" descr="anauncio biologia 2013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731001"/>
            <a:ext cx="2378354" cy="112699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3774" y="6125406"/>
            <a:ext cx="1329267" cy="59646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9894" y="6034875"/>
            <a:ext cx="1550416" cy="679196"/>
          </a:xfrm>
          <a:prstGeom prst="rect">
            <a:avLst/>
          </a:prstGeom>
        </p:spPr>
      </p:pic>
      <p:pic>
        <p:nvPicPr>
          <p:cNvPr id="12" name="Imagen 11" descr="logo-sin-fondo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70" y="5916432"/>
            <a:ext cx="2303592" cy="84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538</Words>
  <Application>Microsoft Office PowerPoint</Application>
  <PresentationFormat>Presentación en pantalla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Courier New</vt:lpstr>
      <vt:lpstr>Tema de Office</vt:lpstr>
      <vt:lpstr>4 becas predoctorales</vt:lpstr>
      <vt:lpstr>Requisitos de los solicitantes</vt:lpstr>
      <vt:lpstr>Documentación necesaria</vt:lpstr>
      <vt:lpstr>Presentación de solicitudes</vt:lpstr>
      <vt:lpstr>Información adicional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becas predoctorales</dc:title>
  <dc:creator>Esther Fuentes</dc:creator>
  <cp:lastModifiedBy>Eduardo de Córdoba</cp:lastModifiedBy>
  <cp:revision>19</cp:revision>
  <dcterms:created xsi:type="dcterms:W3CDTF">2013-06-19T07:08:41Z</dcterms:created>
  <dcterms:modified xsi:type="dcterms:W3CDTF">2014-01-29T11:03:45Z</dcterms:modified>
</cp:coreProperties>
</file>