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2"/>
  </p:notesMasterIdLst>
  <p:handoutMasterIdLst>
    <p:handoutMasterId r:id="rId53"/>
  </p:handoutMasterIdLst>
  <p:sldIdLst>
    <p:sldId id="258" r:id="rId2"/>
    <p:sldId id="259" r:id="rId3"/>
    <p:sldId id="260" r:id="rId4"/>
    <p:sldId id="261" r:id="rId5"/>
    <p:sldId id="262" r:id="rId6"/>
    <p:sldId id="263" r:id="rId7"/>
    <p:sldId id="264" r:id="rId8"/>
    <p:sldId id="265" r:id="rId9"/>
    <p:sldId id="266" r:id="rId10"/>
    <p:sldId id="292" r:id="rId11"/>
    <p:sldId id="267" r:id="rId12"/>
    <p:sldId id="268" r:id="rId13"/>
    <p:sldId id="269" r:id="rId14"/>
    <p:sldId id="300" r:id="rId15"/>
    <p:sldId id="270" r:id="rId16"/>
    <p:sldId id="271" r:id="rId17"/>
    <p:sldId id="272" r:id="rId18"/>
    <p:sldId id="273" r:id="rId19"/>
    <p:sldId id="274" r:id="rId20"/>
    <p:sldId id="275" r:id="rId21"/>
    <p:sldId id="276" r:id="rId22"/>
    <p:sldId id="277" r:id="rId23"/>
    <p:sldId id="278" r:id="rId24"/>
    <p:sldId id="279" r:id="rId25"/>
    <p:sldId id="307" r:id="rId26"/>
    <p:sldId id="280" r:id="rId27"/>
    <p:sldId id="281" r:id="rId28"/>
    <p:sldId id="283" r:id="rId29"/>
    <p:sldId id="284" r:id="rId30"/>
    <p:sldId id="306" r:id="rId31"/>
    <p:sldId id="285" r:id="rId32"/>
    <p:sldId id="286" r:id="rId33"/>
    <p:sldId id="287" r:id="rId34"/>
    <p:sldId id="288" r:id="rId35"/>
    <p:sldId id="296" r:id="rId36"/>
    <p:sldId id="294" r:id="rId37"/>
    <p:sldId id="298" r:id="rId38"/>
    <p:sldId id="304" r:id="rId39"/>
    <p:sldId id="295" r:id="rId40"/>
    <p:sldId id="305" r:id="rId41"/>
    <p:sldId id="297" r:id="rId42"/>
    <p:sldId id="289" r:id="rId43"/>
    <p:sldId id="290" r:id="rId44"/>
    <p:sldId id="291" r:id="rId45"/>
    <p:sldId id="308" r:id="rId46"/>
    <p:sldId id="293" r:id="rId47"/>
    <p:sldId id="303" r:id="rId48"/>
    <p:sldId id="302" r:id="rId49"/>
    <p:sldId id="309" r:id="rId50"/>
    <p:sldId id="282" r:id="rId5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41" y="-240"/>
      </p:cViewPr>
      <p:guideLst>
        <p:guide orient="horz" pos="2160"/>
        <p:guide pos="2880"/>
      </p:guideLst>
    </p:cSldViewPr>
  </p:slideViewPr>
  <p:notesTextViewPr>
    <p:cViewPr>
      <p:scale>
        <a:sx n="1" d="1"/>
        <a:sy n="1" d="1"/>
      </p:scale>
      <p:origin x="0" y="0"/>
    </p:cViewPr>
  </p:notesTextViewPr>
  <p:notesViewPr>
    <p:cSldViewPr>
      <p:cViewPr varScale="1">
        <p:scale>
          <a:sx n="72" d="100"/>
          <a:sy n="72" d="100"/>
        </p:scale>
        <p:origin x="-220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38464F-0EAC-4695-BE00-916D087A489C}" type="datetimeFigureOut">
              <a:rPr lang="es-ES" smtClean="0"/>
              <a:t>15/04/2015</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9BE75C-DDC5-40E8-BA03-0728BD853455}" type="slidenum">
              <a:rPr lang="es-ES" smtClean="0"/>
              <a:t>‹Nº›</a:t>
            </a:fld>
            <a:endParaRPr lang="es-ES"/>
          </a:p>
        </p:txBody>
      </p:sp>
    </p:spTree>
    <p:extLst>
      <p:ext uri="{BB962C8B-B14F-4D97-AF65-F5344CB8AC3E}">
        <p14:creationId xmlns:p14="http://schemas.microsoft.com/office/powerpoint/2010/main" val="2555385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0043E8-F472-4626-977B-DA28AC16F5F6}" type="datetimeFigureOut">
              <a:rPr lang="es-ES" smtClean="0"/>
              <a:t>15/04/2015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D4A45-0414-4537-80A8-3BBFC01FCDEB}" type="slidenum">
              <a:rPr lang="es-ES" smtClean="0"/>
              <a:t>‹Nº›</a:t>
            </a:fld>
            <a:endParaRPr lang="es-ES"/>
          </a:p>
        </p:txBody>
      </p:sp>
    </p:spTree>
    <p:extLst>
      <p:ext uri="{BB962C8B-B14F-4D97-AF65-F5344CB8AC3E}">
        <p14:creationId xmlns:p14="http://schemas.microsoft.com/office/powerpoint/2010/main" val="660633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fld id="{33A586DE-BDD0-41DF-A126-B62F2C5347DD}" type="slidenum">
              <a:rPr lang="es-ES" smtClean="0">
                <a:solidFill>
                  <a:prstClr val="black"/>
                </a:solidFill>
              </a:rPr>
              <a:pPr eaLnBrk="1" hangingPunct="1"/>
              <a:t>1</a:t>
            </a:fld>
            <a:endParaRPr lang="es-ES" smtClean="0">
              <a:solidFill>
                <a:prstClr val="black"/>
              </a:solidFill>
            </a:endParaRPr>
          </a:p>
        </p:txBody>
      </p:sp>
      <p:sp>
        <p:nvSpPr>
          <p:cNvPr id="174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algn="r" eaLnBrk="1" fontAlgn="base" hangingPunct="1">
              <a:spcBef>
                <a:spcPct val="0"/>
              </a:spcBef>
              <a:spcAft>
                <a:spcPct val="0"/>
              </a:spcAft>
            </a:pPr>
            <a:fld id="{54729BAF-0D88-4F71-B84C-DF3D1970A2F7}" type="slidenum">
              <a:rPr kumimoji="0" lang="es-ES" sz="1200">
                <a:solidFill>
                  <a:prstClr val="black"/>
                </a:solidFill>
                <a:latin typeface="Arial" charset="0"/>
              </a:rPr>
              <a:pPr algn="r" eaLnBrk="1" fontAlgn="base" hangingPunct="1">
                <a:spcBef>
                  <a:spcPct val="0"/>
                </a:spcBef>
                <a:spcAft>
                  <a:spcPct val="0"/>
                </a:spcAft>
              </a:pPr>
              <a:t>1</a:t>
            </a:fld>
            <a:endParaRPr kumimoji="0" lang="es-ES" sz="1200">
              <a:solidFill>
                <a:prstClr val="black"/>
              </a:solidFill>
              <a:latin typeface="Arial" charset="0"/>
            </a:endParaRPr>
          </a:p>
        </p:txBody>
      </p:sp>
      <p:sp>
        <p:nvSpPr>
          <p:cNvPr id="1741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dirty="0" smtClean="0"/>
          </a:p>
        </p:txBody>
      </p:sp>
    </p:spTree>
    <p:extLst>
      <p:ext uri="{BB962C8B-B14F-4D97-AF65-F5344CB8AC3E}">
        <p14:creationId xmlns:p14="http://schemas.microsoft.com/office/powerpoint/2010/main" val="2068156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4A45-0414-4537-80A8-3BBFC01FCDEB}" type="slidenum">
              <a:rPr lang="es-ES" smtClean="0"/>
              <a:t>15</a:t>
            </a:fld>
            <a:endParaRPr lang="es-ES"/>
          </a:p>
        </p:txBody>
      </p:sp>
    </p:spTree>
    <p:extLst>
      <p:ext uri="{BB962C8B-B14F-4D97-AF65-F5344CB8AC3E}">
        <p14:creationId xmlns:p14="http://schemas.microsoft.com/office/powerpoint/2010/main" val="417451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fld id="{33A586DE-BDD0-41DF-A126-B62F2C5347DD}" type="slidenum">
              <a:rPr lang="es-ES" smtClean="0">
                <a:solidFill>
                  <a:prstClr val="black"/>
                </a:solidFill>
              </a:rPr>
              <a:pPr eaLnBrk="1" hangingPunct="1"/>
              <a:t>25</a:t>
            </a:fld>
            <a:endParaRPr lang="es-ES" smtClean="0">
              <a:solidFill>
                <a:prstClr val="black"/>
              </a:solidFill>
            </a:endParaRPr>
          </a:p>
        </p:txBody>
      </p:sp>
      <p:sp>
        <p:nvSpPr>
          <p:cNvPr id="174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algn="r" eaLnBrk="1" fontAlgn="base" hangingPunct="1">
              <a:spcBef>
                <a:spcPct val="0"/>
              </a:spcBef>
              <a:spcAft>
                <a:spcPct val="0"/>
              </a:spcAft>
            </a:pPr>
            <a:fld id="{54729BAF-0D88-4F71-B84C-DF3D1970A2F7}" type="slidenum">
              <a:rPr kumimoji="0" lang="es-ES" sz="1200">
                <a:solidFill>
                  <a:prstClr val="black"/>
                </a:solidFill>
                <a:latin typeface="Arial" charset="0"/>
              </a:rPr>
              <a:pPr algn="r" eaLnBrk="1" fontAlgn="base" hangingPunct="1">
                <a:spcBef>
                  <a:spcPct val="0"/>
                </a:spcBef>
                <a:spcAft>
                  <a:spcPct val="0"/>
                </a:spcAft>
              </a:pPr>
              <a:t>25</a:t>
            </a:fld>
            <a:endParaRPr kumimoji="0" lang="es-ES" sz="1200">
              <a:solidFill>
                <a:prstClr val="black"/>
              </a:solidFill>
              <a:latin typeface="Arial" charset="0"/>
            </a:endParaRPr>
          </a:p>
        </p:txBody>
      </p:sp>
      <p:sp>
        <p:nvSpPr>
          <p:cNvPr id="1741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dirty="0" smtClean="0"/>
          </a:p>
        </p:txBody>
      </p:sp>
    </p:spTree>
    <p:extLst>
      <p:ext uri="{BB962C8B-B14F-4D97-AF65-F5344CB8AC3E}">
        <p14:creationId xmlns:p14="http://schemas.microsoft.com/office/powerpoint/2010/main" val="3620295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7758113" y="1463675"/>
            <a:ext cx="16902113" cy="10795000"/>
            <a:chOff x="-4887" y="922"/>
            <a:chExt cx="10647" cy="6800"/>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kumimoji="1" lang="es-ES">
                <a:solidFill>
                  <a:srgbClr val="FFFFFF"/>
                </a:solidFill>
              </a:endParaRPr>
            </a:p>
          </p:txBody>
        </p:sp>
        <p:sp>
          <p:nvSpPr>
            <p:cNvPr id="6" name="Arc 4"/>
            <p:cNvSpPr>
              <a:spLocks/>
            </p:cNvSpPr>
            <p:nvPr/>
          </p:nvSpPr>
          <p:spPr bwMode="auto">
            <a:xfrm>
              <a:off x="-4887" y="922"/>
              <a:ext cx="8474" cy="6800"/>
            </a:xfrm>
            <a:custGeom>
              <a:avLst/>
              <a:gdLst>
                <a:gd name="T0" fmla="*/ 64 w 43200"/>
                <a:gd name="T1" fmla="*/ 13 h 43200"/>
                <a:gd name="T2" fmla="*/ 37 w 43200"/>
                <a:gd name="T3" fmla="*/ 0 h 43200"/>
                <a:gd name="T4" fmla="*/ 32 w 43200"/>
                <a:gd name="T5" fmla="*/ 13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lnTo>
                    <a:pt x="43200" y="21600"/>
                  </a:lnTo>
                  <a:close/>
                </a:path>
              </a:pathLst>
            </a:custGeom>
            <a:noFill/>
            <a:ln w="12700" cap="sq">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kumimoji="1" lang="es-ES">
                <a:solidFill>
                  <a:srgbClr val="FFFFFF"/>
                </a:solidFill>
              </a:endParaRPr>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s-ES" noProof="0" smtClean="0"/>
              <a:t>Haga clic para modificar el estilo de título del patrón</a:t>
            </a:r>
          </a:p>
        </p:txBody>
      </p:sp>
      <p:sp>
        <p:nvSpPr>
          <p:cNvPr id="7174" name="Rectangle 6"/>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pPr lvl="0"/>
            <a:r>
              <a:rPr lang="es-ES" noProof="0" smtClean="0"/>
              <a:t>Haga clic para modificar el estilo de subtítulo del patrón</a:t>
            </a:r>
          </a:p>
        </p:txBody>
      </p:sp>
      <p:sp>
        <p:nvSpPr>
          <p:cNvPr id="7" name="Rectangle 7"/>
          <p:cNvSpPr>
            <a:spLocks noGrp="1" noChangeArrowheads="1"/>
          </p:cNvSpPr>
          <p:nvPr>
            <p:ph type="dt" sz="quarter" idx="10"/>
          </p:nvPr>
        </p:nvSpPr>
        <p:spPr/>
        <p:txBody>
          <a:bodyPr/>
          <a:lstStyle>
            <a:lvl1pPr>
              <a:defRPr/>
            </a:lvl1pPr>
          </a:lstStyle>
          <a:p>
            <a:pPr>
              <a:defRPr/>
            </a:pPr>
            <a:endParaRPr lang="es-ES">
              <a:solidFill>
                <a:srgbClr val="FFFFFF"/>
              </a:solidFill>
            </a:endParaRPr>
          </a:p>
        </p:txBody>
      </p:sp>
      <p:sp>
        <p:nvSpPr>
          <p:cNvPr id="8" name="Rectangle 8"/>
          <p:cNvSpPr>
            <a:spLocks noGrp="1" noChangeArrowheads="1"/>
          </p:cNvSpPr>
          <p:nvPr>
            <p:ph type="ftr" sz="quarter" idx="11"/>
          </p:nvPr>
        </p:nvSpPr>
        <p:spPr>
          <a:xfrm>
            <a:off x="1295400" y="6365875"/>
            <a:ext cx="4267200" cy="457200"/>
          </a:xfrm>
        </p:spPr>
        <p:txBody>
          <a:bodyPr/>
          <a:lstStyle>
            <a:lvl1pPr>
              <a:defRPr/>
            </a:lvl1pPr>
          </a:lstStyle>
          <a:p>
            <a:pPr>
              <a:defRPr/>
            </a:pPr>
            <a:r>
              <a:rPr lang="es-ES" smtClean="0">
                <a:solidFill>
                  <a:srgbClr val="FFFFFF"/>
                </a:solidFill>
              </a:rPr>
              <a:t>Galileo</a:t>
            </a:r>
            <a:endParaRPr lang="es-ES">
              <a:solidFill>
                <a:srgbClr val="FFFFFF"/>
              </a:solidFill>
            </a:endParaRPr>
          </a:p>
        </p:txBody>
      </p:sp>
      <p:sp>
        <p:nvSpPr>
          <p:cNvPr id="9" name="Rectangle 9"/>
          <p:cNvSpPr>
            <a:spLocks noGrp="1" noChangeArrowheads="1"/>
          </p:cNvSpPr>
          <p:nvPr>
            <p:ph type="sldNum" sz="quarter" idx="12"/>
          </p:nvPr>
        </p:nvSpPr>
        <p:spPr/>
        <p:txBody>
          <a:bodyPr/>
          <a:lstStyle>
            <a:lvl2pPr lvl="1">
              <a:defRPr>
                <a:latin typeface="+mn-lt"/>
              </a:defRPr>
            </a:lvl2pPr>
          </a:lstStyle>
          <a:p>
            <a:pPr lvl="1">
              <a:defRPr/>
            </a:pPr>
            <a:fld id="{D0D76ED3-B244-4DBF-93C9-2E8E21911CCA}" type="slidenum">
              <a:rPr lang="es-ES">
                <a:solidFill>
                  <a:srgbClr val="FFFFFF"/>
                </a:solidFill>
              </a:rPr>
              <a:pPr lvl="1">
                <a:defRPr/>
              </a:pPr>
              <a:t>‹Nº›</a:t>
            </a:fld>
            <a:endParaRPr lang="es-ES">
              <a:solidFill>
                <a:srgbClr val="FFFFFF"/>
              </a:solidFill>
            </a:endParaRPr>
          </a:p>
        </p:txBody>
      </p:sp>
    </p:spTree>
    <p:extLst>
      <p:ext uri="{BB962C8B-B14F-4D97-AF65-F5344CB8AC3E}">
        <p14:creationId xmlns:p14="http://schemas.microsoft.com/office/powerpoint/2010/main" val="382895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7"/>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s-ES" smtClean="0">
                <a:solidFill>
                  <a:srgbClr val="FFFFFF"/>
                </a:solidFill>
              </a:rPr>
              <a:t>Galileo</a:t>
            </a:r>
            <a:endParaRPr lang="es-ES">
              <a:solidFill>
                <a:srgbClr val="FFFFFF"/>
              </a:solidFill>
            </a:endParaRPr>
          </a:p>
        </p:txBody>
      </p:sp>
      <p:sp>
        <p:nvSpPr>
          <p:cNvPr id="7" name="Rectangle 9"/>
          <p:cNvSpPr>
            <a:spLocks noGrp="1" noChangeArrowheads="1"/>
          </p:cNvSpPr>
          <p:nvPr>
            <p:ph type="sldNum" sz="quarter" idx="12"/>
          </p:nvPr>
        </p:nvSpPr>
        <p:spPr>
          <a:ln/>
        </p:spPr>
        <p:txBody>
          <a:bodyPr/>
          <a:lstStyle>
            <a:lvl2pPr lvl="1">
              <a:defRPr/>
            </a:lvl2pPr>
          </a:lstStyle>
          <a:p>
            <a:pPr lvl="1">
              <a:defRPr/>
            </a:pPr>
            <a:fld id="{4381543E-9E17-40DA-A70E-3E08A2640BC0}" type="slidenum">
              <a:rPr lang="es-ES">
                <a:solidFill>
                  <a:srgbClr val="FFFFFF"/>
                </a:solidFill>
              </a:rPr>
              <a:pPr lvl="1">
                <a:defRPr/>
              </a:pPr>
              <a:t>‹Nº›</a:t>
            </a:fld>
            <a:endParaRPr lang="es-ES">
              <a:solidFill>
                <a:srgbClr val="FFFFFF"/>
              </a:solidFill>
              <a:latin typeface="Times New Roman"/>
            </a:endParaRPr>
          </a:p>
        </p:txBody>
      </p:sp>
    </p:spTree>
    <p:extLst>
      <p:ext uri="{BB962C8B-B14F-4D97-AF65-F5344CB8AC3E}">
        <p14:creationId xmlns:p14="http://schemas.microsoft.com/office/powerpoint/2010/main" val="428271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7"/>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s-ES" smtClean="0">
                <a:solidFill>
                  <a:srgbClr val="FFFFFF"/>
                </a:solidFill>
              </a:rPr>
              <a:t>Galileo</a:t>
            </a:r>
            <a:endParaRPr lang="es-ES">
              <a:solidFill>
                <a:srgbClr val="FFFFFF"/>
              </a:solidFill>
            </a:endParaRPr>
          </a:p>
        </p:txBody>
      </p:sp>
      <p:sp>
        <p:nvSpPr>
          <p:cNvPr id="7" name="Rectangle 9"/>
          <p:cNvSpPr>
            <a:spLocks noGrp="1" noChangeArrowheads="1"/>
          </p:cNvSpPr>
          <p:nvPr>
            <p:ph type="sldNum" sz="quarter" idx="12"/>
          </p:nvPr>
        </p:nvSpPr>
        <p:spPr>
          <a:ln/>
        </p:spPr>
        <p:txBody>
          <a:bodyPr/>
          <a:lstStyle>
            <a:lvl2pPr lvl="1">
              <a:defRPr/>
            </a:lvl2pPr>
          </a:lstStyle>
          <a:p>
            <a:pPr lvl="1">
              <a:defRPr/>
            </a:pPr>
            <a:fld id="{4A214C06-247C-431C-AB6F-89F910BE1D8E}" type="slidenum">
              <a:rPr lang="es-ES">
                <a:solidFill>
                  <a:srgbClr val="FFFFFF"/>
                </a:solidFill>
              </a:rPr>
              <a:pPr lvl="1">
                <a:defRPr/>
              </a:pPr>
              <a:t>‹Nº›</a:t>
            </a:fld>
            <a:endParaRPr lang="es-ES">
              <a:solidFill>
                <a:srgbClr val="FFFFFF"/>
              </a:solidFill>
              <a:latin typeface="Times New Roman"/>
            </a:endParaRPr>
          </a:p>
        </p:txBody>
      </p:sp>
    </p:spTree>
    <p:extLst>
      <p:ext uri="{BB962C8B-B14F-4D97-AF65-F5344CB8AC3E}">
        <p14:creationId xmlns:p14="http://schemas.microsoft.com/office/powerpoint/2010/main" val="27140343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s-ES" smtClean="0">
                <a:solidFill>
                  <a:srgbClr val="FFFFFF"/>
                </a:solidFill>
              </a:rPr>
              <a:t>Galileo</a:t>
            </a:r>
            <a:endParaRPr lang="es-E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44D4D04F-4077-42A3-B930-5DF15591FCCA}" type="slidenum">
              <a:rPr lang="es-ES">
                <a:solidFill>
                  <a:srgbClr val="FFFFFF"/>
                </a:solidFill>
              </a:rPr>
              <a:pPr lvl="1">
                <a:defRPr/>
              </a:pPr>
              <a:t>‹Nº›</a:t>
            </a:fld>
            <a:endParaRPr lang="es-ES">
              <a:solidFill>
                <a:srgbClr val="FFFFFF"/>
              </a:solidFill>
              <a:latin typeface="Times New Roman"/>
            </a:endParaRPr>
          </a:p>
        </p:txBody>
      </p:sp>
    </p:spTree>
    <p:extLst>
      <p:ext uri="{BB962C8B-B14F-4D97-AF65-F5344CB8AC3E}">
        <p14:creationId xmlns:p14="http://schemas.microsoft.com/office/powerpoint/2010/main" val="3460793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43700" y="609600"/>
            <a:ext cx="20193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2625" y="609600"/>
            <a:ext cx="5908675"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s-ES" smtClean="0">
                <a:solidFill>
                  <a:srgbClr val="FFFFFF"/>
                </a:solidFill>
              </a:rPr>
              <a:t>Galileo</a:t>
            </a:r>
            <a:endParaRPr lang="es-E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80C6B1E4-5E77-42A6-A9C6-E43D0426463E}" type="slidenum">
              <a:rPr lang="es-ES">
                <a:solidFill>
                  <a:srgbClr val="FFFFFF"/>
                </a:solidFill>
              </a:rPr>
              <a:pPr lvl="1">
                <a:defRPr/>
              </a:pPr>
              <a:t>‹Nº›</a:t>
            </a:fld>
            <a:endParaRPr lang="es-ES">
              <a:solidFill>
                <a:srgbClr val="FFFFFF"/>
              </a:solidFill>
              <a:latin typeface="Times New Roman"/>
            </a:endParaRPr>
          </a:p>
        </p:txBody>
      </p:sp>
    </p:spTree>
    <p:extLst>
      <p:ext uri="{BB962C8B-B14F-4D97-AF65-F5344CB8AC3E}">
        <p14:creationId xmlns:p14="http://schemas.microsoft.com/office/powerpoint/2010/main" val="385498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s-ES" smtClean="0">
                <a:solidFill>
                  <a:srgbClr val="FFFFFF"/>
                </a:solidFill>
              </a:rPr>
              <a:t>Galileo</a:t>
            </a:r>
            <a:endParaRPr lang="es-E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6B566464-9F4F-4C15-9716-4961D9244EAE}" type="slidenum">
              <a:rPr lang="es-ES">
                <a:solidFill>
                  <a:srgbClr val="FFFFFF"/>
                </a:solidFill>
              </a:rPr>
              <a:pPr lvl="1">
                <a:defRPr/>
              </a:pPr>
              <a:t>‹Nº›</a:t>
            </a:fld>
            <a:endParaRPr lang="es-ES">
              <a:solidFill>
                <a:srgbClr val="FFFFFF"/>
              </a:solidFill>
              <a:latin typeface="Times New Roman"/>
            </a:endParaRPr>
          </a:p>
        </p:txBody>
      </p:sp>
    </p:spTree>
    <p:extLst>
      <p:ext uri="{BB962C8B-B14F-4D97-AF65-F5344CB8AC3E}">
        <p14:creationId xmlns:p14="http://schemas.microsoft.com/office/powerpoint/2010/main" val="2804351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7"/>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s-ES" smtClean="0">
                <a:solidFill>
                  <a:srgbClr val="FFFFFF"/>
                </a:solidFill>
              </a:rPr>
              <a:t>Galileo</a:t>
            </a:r>
            <a:endParaRPr lang="es-E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3E96F64A-1021-471F-9D5C-9D2B2CC19DE3}" type="slidenum">
              <a:rPr lang="es-ES">
                <a:solidFill>
                  <a:srgbClr val="FFFFFF"/>
                </a:solidFill>
              </a:rPr>
              <a:pPr lvl="1">
                <a:defRPr/>
              </a:pPr>
              <a:t>‹Nº›</a:t>
            </a:fld>
            <a:endParaRPr lang="es-ES">
              <a:solidFill>
                <a:srgbClr val="FFFFFF"/>
              </a:solidFill>
              <a:latin typeface="Times New Roman"/>
            </a:endParaRPr>
          </a:p>
        </p:txBody>
      </p:sp>
    </p:spTree>
    <p:extLst>
      <p:ext uri="{BB962C8B-B14F-4D97-AF65-F5344CB8AC3E}">
        <p14:creationId xmlns:p14="http://schemas.microsoft.com/office/powerpoint/2010/main" val="359050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7"/>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s-ES" smtClean="0">
                <a:solidFill>
                  <a:srgbClr val="FFFFFF"/>
                </a:solidFill>
              </a:rPr>
              <a:t>Galileo</a:t>
            </a:r>
            <a:endParaRPr lang="es-ES">
              <a:solidFill>
                <a:srgbClr val="FFFFFF"/>
              </a:solidFill>
            </a:endParaRPr>
          </a:p>
        </p:txBody>
      </p:sp>
      <p:sp>
        <p:nvSpPr>
          <p:cNvPr id="7" name="Rectangle 9"/>
          <p:cNvSpPr>
            <a:spLocks noGrp="1" noChangeArrowheads="1"/>
          </p:cNvSpPr>
          <p:nvPr>
            <p:ph type="sldNum" sz="quarter" idx="12"/>
          </p:nvPr>
        </p:nvSpPr>
        <p:spPr>
          <a:ln/>
        </p:spPr>
        <p:txBody>
          <a:bodyPr/>
          <a:lstStyle>
            <a:lvl2pPr lvl="1">
              <a:defRPr/>
            </a:lvl2pPr>
          </a:lstStyle>
          <a:p>
            <a:pPr lvl="1">
              <a:defRPr/>
            </a:pPr>
            <a:fld id="{8A66AE38-C9A0-4D35-A4F6-83CB4758AA46}" type="slidenum">
              <a:rPr lang="es-ES">
                <a:solidFill>
                  <a:srgbClr val="FFFFFF"/>
                </a:solidFill>
              </a:rPr>
              <a:pPr lvl="1">
                <a:defRPr/>
              </a:pPr>
              <a:t>‹Nº›</a:t>
            </a:fld>
            <a:endParaRPr lang="es-ES">
              <a:solidFill>
                <a:srgbClr val="FFFFFF"/>
              </a:solidFill>
              <a:latin typeface="Times New Roman"/>
            </a:endParaRPr>
          </a:p>
        </p:txBody>
      </p:sp>
    </p:spTree>
    <p:extLst>
      <p:ext uri="{BB962C8B-B14F-4D97-AF65-F5344CB8AC3E}">
        <p14:creationId xmlns:p14="http://schemas.microsoft.com/office/powerpoint/2010/main" val="4281352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7"/>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r>
              <a:rPr lang="es-ES" smtClean="0">
                <a:solidFill>
                  <a:srgbClr val="FFFFFF"/>
                </a:solidFill>
              </a:rPr>
              <a:t>Galileo</a:t>
            </a:r>
            <a:endParaRPr lang="es-ES">
              <a:solidFill>
                <a:srgbClr val="FFFFFF"/>
              </a:solidFill>
            </a:endParaRPr>
          </a:p>
        </p:txBody>
      </p:sp>
      <p:sp>
        <p:nvSpPr>
          <p:cNvPr id="9" name="Rectangle 9"/>
          <p:cNvSpPr>
            <a:spLocks noGrp="1" noChangeArrowheads="1"/>
          </p:cNvSpPr>
          <p:nvPr>
            <p:ph type="sldNum" sz="quarter" idx="12"/>
          </p:nvPr>
        </p:nvSpPr>
        <p:spPr>
          <a:ln/>
        </p:spPr>
        <p:txBody>
          <a:bodyPr/>
          <a:lstStyle>
            <a:lvl2pPr lvl="1">
              <a:defRPr/>
            </a:lvl2pPr>
          </a:lstStyle>
          <a:p>
            <a:pPr lvl="1">
              <a:defRPr/>
            </a:pPr>
            <a:fld id="{7AB73842-43D9-4EA4-9C60-50E811CECFA2}" type="slidenum">
              <a:rPr lang="es-ES">
                <a:solidFill>
                  <a:srgbClr val="FFFFFF"/>
                </a:solidFill>
              </a:rPr>
              <a:pPr lvl="1">
                <a:defRPr/>
              </a:pPr>
              <a:t>‹Nº›</a:t>
            </a:fld>
            <a:endParaRPr lang="es-ES">
              <a:solidFill>
                <a:srgbClr val="FFFFFF"/>
              </a:solidFill>
              <a:latin typeface="Times New Roman"/>
            </a:endParaRPr>
          </a:p>
        </p:txBody>
      </p:sp>
    </p:spTree>
    <p:extLst>
      <p:ext uri="{BB962C8B-B14F-4D97-AF65-F5344CB8AC3E}">
        <p14:creationId xmlns:p14="http://schemas.microsoft.com/office/powerpoint/2010/main" val="777195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7"/>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r>
              <a:rPr lang="es-ES" smtClean="0">
                <a:solidFill>
                  <a:srgbClr val="FFFFFF"/>
                </a:solidFill>
              </a:rPr>
              <a:t>Galileo</a:t>
            </a:r>
            <a:endParaRPr lang="es-ES">
              <a:solidFill>
                <a:srgbClr val="FFFFFF"/>
              </a:solidFill>
            </a:endParaRPr>
          </a:p>
        </p:txBody>
      </p:sp>
      <p:sp>
        <p:nvSpPr>
          <p:cNvPr id="5" name="Rectangle 9"/>
          <p:cNvSpPr>
            <a:spLocks noGrp="1" noChangeArrowheads="1"/>
          </p:cNvSpPr>
          <p:nvPr>
            <p:ph type="sldNum" sz="quarter" idx="12"/>
          </p:nvPr>
        </p:nvSpPr>
        <p:spPr>
          <a:ln/>
        </p:spPr>
        <p:txBody>
          <a:bodyPr/>
          <a:lstStyle>
            <a:lvl2pPr lvl="1">
              <a:defRPr/>
            </a:lvl2pPr>
          </a:lstStyle>
          <a:p>
            <a:pPr lvl="1">
              <a:defRPr/>
            </a:pPr>
            <a:fld id="{E9DA7EF7-F767-4201-A407-BDF896CA9DB1}" type="slidenum">
              <a:rPr lang="es-ES">
                <a:solidFill>
                  <a:srgbClr val="FFFFFF"/>
                </a:solidFill>
              </a:rPr>
              <a:pPr lvl="1">
                <a:defRPr/>
              </a:pPr>
              <a:t>‹Nº›</a:t>
            </a:fld>
            <a:endParaRPr lang="es-ES">
              <a:solidFill>
                <a:srgbClr val="FFFFFF"/>
              </a:solidFill>
              <a:latin typeface="Times New Roman"/>
            </a:endParaRPr>
          </a:p>
        </p:txBody>
      </p:sp>
    </p:spTree>
    <p:extLst>
      <p:ext uri="{BB962C8B-B14F-4D97-AF65-F5344CB8AC3E}">
        <p14:creationId xmlns:p14="http://schemas.microsoft.com/office/powerpoint/2010/main" val="445386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r>
              <a:rPr lang="es-ES" smtClean="0">
                <a:solidFill>
                  <a:srgbClr val="FFFFFF"/>
                </a:solidFill>
              </a:rPr>
              <a:t>Galileo</a:t>
            </a:r>
            <a:endParaRPr lang="es-ES" dirty="0">
              <a:solidFill>
                <a:srgbClr val="FFFFFF"/>
              </a:solidFill>
            </a:endParaRPr>
          </a:p>
        </p:txBody>
      </p:sp>
      <p:sp>
        <p:nvSpPr>
          <p:cNvPr id="4" name="Rectangle 9"/>
          <p:cNvSpPr>
            <a:spLocks noGrp="1" noChangeArrowheads="1"/>
          </p:cNvSpPr>
          <p:nvPr>
            <p:ph type="sldNum" sz="quarter" idx="12"/>
          </p:nvPr>
        </p:nvSpPr>
        <p:spPr>
          <a:ln/>
        </p:spPr>
        <p:txBody>
          <a:bodyPr/>
          <a:lstStyle>
            <a:lvl2pPr lvl="1">
              <a:defRPr/>
            </a:lvl2pPr>
          </a:lstStyle>
          <a:p>
            <a:pPr lvl="1">
              <a:defRPr/>
            </a:pPr>
            <a:fld id="{12D5E613-E8CB-4D36-AC4A-8CECA39B27B7}" type="slidenum">
              <a:rPr lang="es-ES">
                <a:solidFill>
                  <a:srgbClr val="FFFFFF"/>
                </a:solidFill>
              </a:rPr>
              <a:pPr lvl="1">
                <a:defRPr/>
              </a:pPr>
              <a:t>‹Nº›</a:t>
            </a:fld>
            <a:endParaRPr lang="es-ES">
              <a:solidFill>
                <a:srgbClr val="FFFFFF"/>
              </a:solidFill>
              <a:latin typeface="Times New Roman"/>
            </a:endParaRPr>
          </a:p>
        </p:txBody>
      </p:sp>
    </p:spTree>
    <p:extLst>
      <p:ext uri="{BB962C8B-B14F-4D97-AF65-F5344CB8AC3E}">
        <p14:creationId xmlns:p14="http://schemas.microsoft.com/office/powerpoint/2010/main" val="25991729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7"/>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r>
              <a:rPr lang="es-ES" smtClean="0">
                <a:solidFill>
                  <a:srgbClr val="FFFFFF"/>
                </a:solidFill>
              </a:rPr>
              <a:t>Galileo</a:t>
            </a:r>
            <a:endParaRPr lang="es-ES">
              <a:solidFill>
                <a:srgbClr val="FFFFFF"/>
              </a:solidFill>
            </a:endParaRPr>
          </a:p>
        </p:txBody>
      </p:sp>
      <p:sp>
        <p:nvSpPr>
          <p:cNvPr id="5" name="Rectangle 9"/>
          <p:cNvSpPr>
            <a:spLocks noGrp="1" noChangeArrowheads="1"/>
          </p:cNvSpPr>
          <p:nvPr>
            <p:ph type="sldNum" sz="quarter" idx="12"/>
          </p:nvPr>
        </p:nvSpPr>
        <p:spPr>
          <a:ln/>
        </p:spPr>
        <p:txBody>
          <a:bodyPr/>
          <a:lstStyle>
            <a:lvl2pPr lvl="1">
              <a:defRPr/>
            </a:lvl2pPr>
          </a:lstStyle>
          <a:p>
            <a:pPr lvl="1">
              <a:defRPr/>
            </a:pPr>
            <a:fld id="{D45DB4DD-AED2-4100-AD88-9C9FBE9FCFB6}" type="slidenum">
              <a:rPr lang="es-ES">
                <a:solidFill>
                  <a:srgbClr val="FFFFFF"/>
                </a:solidFill>
              </a:rPr>
              <a:pPr lvl="1">
                <a:defRPr/>
              </a:pPr>
              <a:t>‹Nº›</a:t>
            </a:fld>
            <a:endParaRPr lang="es-ES">
              <a:solidFill>
                <a:srgbClr val="FFFFFF"/>
              </a:solidFill>
              <a:latin typeface="Times New Roman"/>
            </a:endParaRPr>
          </a:p>
        </p:txBody>
      </p:sp>
    </p:spTree>
    <p:extLst>
      <p:ext uri="{BB962C8B-B14F-4D97-AF65-F5344CB8AC3E}">
        <p14:creationId xmlns:p14="http://schemas.microsoft.com/office/powerpoint/2010/main" val="29993188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7"/>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r>
              <a:rPr lang="es-ES" smtClean="0">
                <a:solidFill>
                  <a:srgbClr val="FFFFFF"/>
                </a:solidFill>
              </a:rPr>
              <a:t>Galileo</a:t>
            </a:r>
            <a:endParaRPr lang="es-ES">
              <a:solidFill>
                <a:srgbClr val="FFFFFF"/>
              </a:solidFill>
            </a:endParaRPr>
          </a:p>
        </p:txBody>
      </p:sp>
      <p:sp>
        <p:nvSpPr>
          <p:cNvPr id="5" name="Rectangle 9"/>
          <p:cNvSpPr>
            <a:spLocks noGrp="1" noChangeArrowheads="1"/>
          </p:cNvSpPr>
          <p:nvPr>
            <p:ph type="sldNum" sz="quarter" idx="12"/>
          </p:nvPr>
        </p:nvSpPr>
        <p:spPr>
          <a:ln/>
        </p:spPr>
        <p:txBody>
          <a:bodyPr/>
          <a:lstStyle>
            <a:lvl2pPr lvl="1">
              <a:defRPr/>
            </a:lvl2pPr>
          </a:lstStyle>
          <a:p>
            <a:pPr lvl="1">
              <a:defRPr/>
            </a:pPr>
            <a:fld id="{738E7FF2-B69C-43E0-8E36-F19922DA849D}" type="slidenum">
              <a:rPr lang="es-ES">
                <a:solidFill>
                  <a:srgbClr val="FFFFFF"/>
                </a:solidFill>
              </a:rPr>
              <a:pPr lvl="1">
                <a:defRPr/>
              </a:pPr>
              <a:t>‹Nº›</a:t>
            </a:fld>
            <a:endParaRPr lang="es-ES">
              <a:solidFill>
                <a:srgbClr val="FFFFFF"/>
              </a:solidFill>
              <a:latin typeface="Times New Roman"/>
            </a:endParaRPr>
          </a:p>
        </p:txBody>
      </p:sp>
    </p:spTree>
    <p:extLst>
      <p:ext uri="{BB962C8B-B14F-4D97-AF65-F5344CB8AC3E}">
        <p14:creationId xmlns:p14="http://schemas.microsoft.com/office/powerpoint/2010/main" val="27720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8405813" y="4763"/>
            <a:ext cx="17538701" cy="13690600"/>
            <a:chOff x="-5295" y="3"/>
            <a:chExt cx="11048" cy="8624"/>
          </a:xfrm>
        </p:grpSpPr>
        <p:sp>
          <p:nvSpPr>
            <p:cNvPr id="6147"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kumimoji="1" lang="es-ES">
                <a:solidFill>
                  <a:srgbClr val="FFFFFF"/>
                </a:solidFill>
              </a:endParaRPr>
            </a:p>
          </p:txBody>
        </p:sp>
        <p:sp>
          <p:nvSpPr>
            <p:cNvPr id="1033" name="Arc 4"/>
            <p:cNvSpPr>
              <a:spLocks/>
            </p:cNvSpPr>
            <p:nvPr/>
          </p:nvSpPr>
          <p:spPr bwMode="auto">
            <a:xfrm>
              <a:off x="-5295" y="3"/>
              <a:ext cx="10596" cy="8624"/>
            </a:xfrm>
            <a:custGeom>
              <a:avLst/>
              <a:gdLst>
                <a:gd name="T0" fmla="*/ 156 w 43200"/>
                <a:gd name="T1" fmla="*/ 34 h 43200"/>
                <a:gd name="T2" fmla="*/ 78 w 43200"/>
                <a:gd name="T3" fmla="*/ 0 h 43200"/>
                <a:gd name="T4" fmla="*/ 78 w 43200"/>
                <a:gd name="T5" fmla="*/ 3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lnTo>
                    <a:pt x="43200" y="21600"/>
                  </a:lnTo>
                  <a:close/>
                </a:path>
              </a:pathLst>
            </a:custGeom>
            <a:noFill/>
            <a:ln w="12700" cap="sq">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kumimoji="1" lang="es-ES">
                <a:solidFill>
                  <a:srgbClr val="FFFFFF"/>
                </a:solidFill>
              </a:endParaRPr>
            </a:p>
          </p:txBody>
        </p:sp>
      </p:grpSp>
      <p:sp>
        <p:nvSpPr>
          <p:cNvPr id="6149" name="Rectangle 5"/>
          <p:cNvSpPr>
            <a:spLocks noGrp="1" noChangeArrowheads="1"/>
          </p:cNvSpPr>
          <p:nvPr>
            <p:ph type="title"/>
          </p:nvPr>
        </p:nvSpPr>
        <p:spPr bwMode="auto">
          <a:xfrm>
            <a:off x="682625" y="609600"/>
            <a:ext cx="8080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s-ES" smtClean="0"/>
              <a:t>Haga clic para modificar el estilo de título del patrón</a:t>
            </a:r>
          </a:p>
        </p:txBody>
      </p:sp>
      <p:sp>
        <p:nvSpPr>
          <p:cNvPr id="1028" name="Rectangle 6"/>
          <p:cNvSpPr>
            <a:spLocks noGrp="1" noChangeArrowheads="1"/>
          </p:cNvSpPr>
          <p:nvPr>
            <p:ph type="body" idx="1"/>
          </p:nvPr>
        </p:nvSpPr>
        <p:spPr bwMode="auto">
          <a:xfrm>
            <a:off x="682625"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82562" tIns="46038" rIns="182562" bIns="4603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6151" name="Rectangle 7"/>
          <p:cNvSpPr>
            <a:spLocks noGrp="1" noChangeArrowheads="1"/>
          </p:cNvSpPr>
          <p:nvPr>
            <p:ph type="dt" sz="half" idx="2"/>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kumimoji="0" sz="1400"/>
            </a:lvl1pPr>
          </a:lstStyle>
          <a:p>
            <a:pPr fontAlgn="base">
              <a:spcBef>
                <a:spcPct val="0"/>
              </a:spcBef>
              <a:spcAft>
                <a:spcPct val="0"/>
              </a:spcAft>
              <a:defRPr/>
            </a:pPr>
            <a:endParaRPr lang="es-ES">
              <a:solidFill>
                <a:srgbClr val="FFFFFF"/>
              </a:solidFill>
            </a:endParaRPr>
          </a:p>
        </p:txBody>
      </p:sp>
      <p:sp>
        <p:nvSpPr>
          <p:cNvPr id="6152" name="Rectangle 8"/>
          <p:cNvSpPr>
            <a:spLocks noGrp="1" noChangeArrowheads="1"/>
          </p:cNvSpPr>
          <p:nvPr>
            <p:ph type="ftr" sz="quarter" idx="3"/>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kumimoji="0" sz="1400"/>
            </a:lvl1pPr>
          </a:lstStyle>
          <a:p>
            <a:pPr fontAlgn="base">
              <a:spcBef>
                <a:spcPct val="0"/>
              </a:spcBef>
              <a:spcAft>
                <a:spcPct val="0"/>
              </a:spcAft>
              <a:defRPr/>
            </a:pPr>
            <a:r>
              <a:rPr lang="es-ES" smtClean="0">
                <a:solidFill>
                  <a:srgbClr val="FFFFFF"/>
                </a:solidFill>
              </a:rPr>
              <a:t>Galileo</a:t>
            </a:r>
            <a:endParaRPr lang="es-ES">
              <a:solidFill>
                <a:srgbClr val="FFFFFF"/>
              </a:solidFill>
            </a:endParaRPr>
          </a:p>
        </p:txBody>
      </p:sp>
      <p:sp>
        <p:nvSpPr>
          <p:cNvPr id="6153" name="Rectangle 9"/>
          <p:cNvSpPr>
            <a:spLocks noGrp="1" noChangeArrowheads="1"/>
          </p:cNvSpPr>
          <p:nvPr>
            <p:ph type="sldNum" sz="quarter" idx="4"/>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0" rIns="92075" bIns="0" numCol="1" anchor="b" anchorCtr="0" compatLnSpc="1">
            <a:prstTxWarp prst="textNoShape">
              <a:avLst/>
            </a:prstTxWarp>
          </a:bodyPr>
          <a:lstStyle>
            <a:lvl2pPr lvl="1" algn="r">
              <a:defRPr kumimoji="0" sz="1400">
                <a:latin typeface="+mj-lt"/>
              </a:defRPr>
            </a:lvl2pPr>
          </a:lstStyle>
          <a:p>
            <a:pPr lvl="1" fontAlgn="base">
              <a:spcBef>
                <a:spcPct val="0"/>
              </a:spcBef>
              <a:spcAft>
                <a:spcPct val="0"/>
              </a:spcAft>
              <a:defRPr/>
            </a:pPr>
            <a:fld id="{401A401C-FFB3-418D-BD4F-B8CB00354696}" type="slidenum">
              <a:rPr lang="es-ES">
                <a:solidFill>
                  <a:srgbClr val="FFFFFF"/>
                </a:solidFill>
              </a:rPr>
              <a:pPr lvl="1" fontAlgn="base">
                <a:spcBef>
                  <a:spcPct val="0"/>
                </a:spcBef>
                <a:spcAft>
                  <a:spcPct val="0"/>
                </a:spcAft>
                <a:defRPr/>
              </a:pPr>
              <a:t>‹Nº›</a:t>
            </a:fld>
            <a:endParaRPr lang="es-ES">
              <a:solidFill>
                <a:srgbClr val="FFFFFF"/>
              </a:solidFill>
              <a:latin typeface="Times New Roman"/>
            </a:endParaRPr>
          </a:p>
        </p:txBody>
      </p:sp>
    </p:spTree>
    <p:extLst>
      <p:ext uri="{BB962C8B-B14F-4D97-AF65-F5344CB8AC3E}">
        <p14:creationId xmlns:p14="http://schemas.microsoft.com/office/powerpoint/2010/main" val="306179011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rgbClr val="00CCFF"/>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4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3.jp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0.wmf"/><Relationship Id="rId5" Type="http://schemas.openxmlformats.org/officeDocument/2006/relationships/oleObject" Target="../embeddings/oleObject2.bin"/><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36.jpg"/><Relationship Id="rId1" Type="http://schemas.openxmlformats.org/officeDocument/2006/relationships/slideLayout" Target="../slideLayouts/slideLayout7.xml"/><Relationship Id="rId4" Type="http://schemas.openxmlformats.org/officeDocument/2006/relationships/image" Target="../media/image37.gif"/></Relationships>
</file>

<file path=ppt/slides/_rels/slide4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3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Marcador de número de diapositiva"/>
          <p:cNvSpPr>
            <a:spLocks noGrp="1"/>
          </p:cNvSpPr>
          <p:nvPr>
            <p:ph type="sldNum" sz="quarter" idx="12"/>
          </p:nvPr>
        </p:nvSpPr>
        <p:spPr/>
        <p:txBody>
          <a:bodyPr/>
          <a:lstStyle/>
          <a:p>
            <a:pPr lvl="1">
              <a:defRPr/>
            </a:pPr>
            <a:fld id="{2F688A7B-749F-46EE-8213-24B46F2BBBEB}" type="slidenum">
              <a:rPr lang="es-ES">
                <a:solidFill>
                  <a:srgbClr val="FFFFFF"/>
                </a:solidFill>
              </a:rPr>
              <a:pPr lvl="1">
                <a:defRPr/>
              </a:pPr>
              <a:t>1</a:t>
            </a:fld>
            <a:endParaRPr lang="es-ES">
              <a:solidFill>
                <a:srgbClr val="FFFFFF"/>
              </a:solidFill>
              <a:latin typeface="Times New Roman" pitchFamily="18" charset="0"/>
            </a:endParaRPr>
          </a:p>
        </p:txBody>
      </p:sp>
      <p:sp>
        <p:nvSpPr>
          <p:cNvPr id="100354" name="Rectangle 2"/>
          <p:cNvSpPr>
            <a:spLocks noGrp="1" noChangeArrowheads="1"/>
          </p:cNvSpPr>
          <p:nvPr>
            <p:ph type="title" idx="4294967295"/>
          </p:nvPr>
        </p:nvSpPr>
        <p:spPr>
          <a:xfrm>
            <a:off x="936625" y="609600"/>
            <a:ext cx="8207375" cy="1955800"/>
          </a:xfrm>
        </p:spPr>
        <p:txBody>
          <a:bodyPr>
            <a:normAutofit/>
          </a:bodyPr>
          <a:lstStyle/>
          <a:p>
            <a:pPr eaLnBrk="1" hangingPunct="1">
              <a:defRPr/>
            </a:pPr>
            <a:r>
              <a:rPr lang="es-ES" dirty="0" smtClean="0"/>
              <a:t>GALILEO GALILEI (I)</a:t>
            </a:r>
            <a:br>
              <a:rPr lang="es-ES" dirty="0" smtClean="0"/>
            </a:br>
            <a:endParaRPr lang="es-ES" dirty="0"/>
          </a:p>
        </p:txBody>
      </p:sp>
      <p:pic>
        <p:nvPicPr>
          <p:cNvPr id="3076" name="Picture 3" descr="lgRac"/>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45319" y="4619625"/>
            <a:ext cx="1227138" cy="1114425"/>
          </a:xfrm>
        </p:spPr>
      </p:pic>
      <p:pic>
        <p:nvPicPr>
          <p:cNvPr id="3077" name="Picture 5" descr="logoucm"/>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6524248" y="4581128"/>
            <a:ext cx="1084262" cy="1009650"/>
          </a:xfrm>
        </p:spPr>
      </p:pic>
      <p:sp>
        <p:nvSpPr>
          <p:cNvPr id="3078" name="Text Box 4"/>
          <p:cNvSpPr txBox="1">
            <a:spLocks noChangeArrowheads="1"/>
          </p:cNvSpPr>
          <p:nvPr/>
        </p:nvSpPr>
        <p:spPr bwMode="auto">
          <a:xfrm>
            <a:off x="1619250" y="3716338"/>
            <a:ext cx="54721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algn="ctr" eaLnBrk="1" fontAlgn="base" hangingPunct="1">
              <a:lnSpc>
                <a:spcPct val="70000"/>
              </a:lnSpc>
              <a:spcBef>
                <a:spcPct val="50000"/>
              </a:spcBef>
              <a:spcAft>
                <a:spcPct val="0"/>
              </a:spcAft>
            </a:pPr>
            <a:r>
              <a:rPr kumimoji="0" lang="es-ES_tradnl" sz="2800" b="1" dirty="0">
                <a:solidFill>
                  <a:srgbClr val="FFCC66"/>
                </a:solidFill>
              </a:rPr>
              <a:t>Fernando Bombal</a:t>
            </a:r>
          </a:p>
        </p:txBody>
      </p:sp>
      <p:sp>
        <p:nvSpPr>
          <p:cNvPr id="3079" name="Text Box 6"/>
          <p:cNvSpPr txBox="1">
            <a:spLocks noChangeArrowheads="1"/>
          </p:cNvSpPr>
          <p:nvPr/>
        </p:nvSpPr>
        <p:spPr bwMode="auto">
          <a:xfrm>
            <a:off x="5795963" y="5734050"/>
            <a:ext cx="3671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fontAlgn="base" hangingPunct="1">
              <a:spcBef>
                <a:spcPct val="50000"/>
              </a:spcBef>
              <a:spcAft>
                <a:spcPct val="0"/>
              </a:spcAft>
            </a:pPr>
            <a:r>
              <a:rPr kumimoji="0" lang="es-ES_tradnl" b="1">
                <a:solidFill>
                  <a:srgbClr val="FFCC66"/>
                </a:solidFill>
              </a:rPr>
              <a:t>Universidad Complutense</a:t>
            </a:r>
            <a:endParaRPr kumimoji="0" lang="es-ES" b="1">
              <a:solidFill>
                <a:srgbClr val="FFCC66"/>
              </a:solidFill>
            </a:endParaRPr>
          </a:p>
        </p:txBody>
      </p:sp>
      <p:sp>
        <p:nvSpPr>
          <p:cNvPr id="3080" name="Text Box 7"/>
          <p:cNvSpPr txBox="1">
            <a:spLocks noChangeArrowheads="1"/>
          </p:cNvSpPr>
          <p:nvPr/>
        </p:nvSpPr>
        <p:spPr bwMode="auto">
          <a:xfrm>
            <a:off x="0" y="5805488"/>
            <a:ext cx="4248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fontAlgn="base" hangingPunct="1">
              <a:spcBef>
                <a:spcPct val="50000"/>
              </a:spcBef>
              <a:spcAft>
                <a:spcPct val="0"/>
              </a:spcAft>
            </a:pPr>
            <a:r>
              <a:rPr kumimoji="0" lang="es-ES_tradnl" b="1">
                <a:solidFill>
                  <a:srgbClr val="FFCC66"/>
                </a:solidFill>
              </a:rPr>
              <a:t>Real Academia de Ciencias</a:t>
            </a:r>
            <a:endParaRPr kumimoji="0" lang="es-ES" b="1">
              <a:solidFill>
                <a:srgbClr val="FFCC66"/>
              </a:solidFill>
            </a:endParaRPr>
          </a:p>
        </p:txBody>
      </p:sp>
      <p:sp>
        <p:nvSpPr>
          <p:cNvPr id="3081" name="Text Box 8"/>
          <p:cNvSpPr txBox="1">
            <a:spLocks noChangeArrowheads="1"/>
          </p:cNvSpPr>
          <p:nvPr/>
        </p:nvSpPr>
        <p:spPr bwMode="auto">
          <a:xfrm>
            <a:off x="1258888" y="2636838"/>
            <a:ext cx="6769100"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algn="ctr" eaLnBrk="1" fontAlgn="base" hangingPunct="1">
              <a:spcBef>
                <a:spcPct val="10000"/>
              </a:spcBef>
              <a:spcAft>
                <a:spcPct val="0"/>
              </a:spcAft>
            </a:pPr>
            <a:r>
              <a:rPr kumimoji="0" lang="es-ES" dirty="0" smtClean="0">
                <a:solidFill>
                  <a:srgbClr val="FFFF00"/>
                </a:solidFill>
              </a:rPr>
              <a:t>Seminario de Historia de las Matemáticas</a:t>
            </a:r>
          </a:p>
          <a:p>
            <a:pPr algn="ctr" eaLnBrk="1" fontAlgn="base" hangingPunct="1">
              <a:spcBef>
                <a:spcPct val="10000"/>
              </a:spcBef>
              <a:spcAft>
                <a:spcPct val="0"/>
              </a:spcAft>
            </a:pPr>
            <a:r>
              <a:rPr kumimoji="0" lang="es-ES" dirty="0" smtClean="0">
                <a:solidFill>
                  <a:srgbClr val="FFFF00"/>
                </a:solidFill>
              </a:rPr>
              <a:t>Curso XXXVI. 2015</a:t>
            </a:r>
            <a:endParaRPr kumimoji="0" lang="es-ES" dirty="0">
              <a:solidFill>
                <a:srgbClr val="FFFFFF"/>
              </a:solidFill>
            </a:endParaRPr>
          </a:p>
        </p:txBody>
      </p:sp>
    </p:spTree>
    <p:extLst>
      <p:ext uri="{BB962C8B-B14F-4D97-AF65-F5344CB8AC3E}">
        <p14:creationId xmlns:p14="http://schemas.microsoft.com/office/powerpoint/2010/main" val="1678697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10</a:t>
            </a:fld>
            <a:endParaRPr lang="es-ES">
              <a:solidFill>
                <a:srgbClr val="FFFFFF"/>
              </a:solidFill>
              <a:latin typeface="Times New Roman"/>
            </a:endParaRPr>
          </a:p>
        </p:txBody>
      </p:sp>
      <p:sp>
        <p:nvSpPr>
          <p:cNvPr id="4" name="Rectángulo 3"/>
          <p:cNvSpPr/>
          <p:nvPr/>
        </p:nvSpPr>
        <p:spPr>
          <a:xfrm>
            <a:off x="3203848" y="692696"/>
            <a:ext cx="5400600" cy="2308324"/>
          </a:xfrm>
          <a:prstGeom prst="rect">
            <a:avLst/>
          </a:prstGeom>
        </p:spPr>
        <p:txBody>
          <a:bodyPr wrap="square">
            <a:spAutoFit/>
          </a:bodyPr>
          <a:lstStyle/>
          <a:p>
            <a:pPr lvl="0"/>
            <a:r>
              <a:rPr lang="es-ES" sz="2400" dirty="0">
                <a:solidFill>
                  <a:srgbClr val="FFFFFF"/>
                </a:solidFill>
              </a:rPr>
              <a:t>-</a:t>
            </a:r>
            <a:r>
              <a:rPr lang="es-ES" sz="2400" b="1" dirty="0">
                <a:solidFill>
                  <a:srgbClr val="FFFFFF"/>
                </a:solidFill>
              </a:rPr>
              <a:t>Andreas </a:t>
            </a:r>
            <a:r>
              <a:rPr lang="es-ES" sz="2400" b="1" dirty="0" err="1">
                <a:solidFill>
                  <a:srgbClr val="FFFFFF"/>
                </a:solidFill>
              </a:rPr>
              <a:t>Vesalio</a:t>
            </a:r>
            <a:r>
              <a:rPr lang="es-ES" sz="2400" b="1" dirty="0">
                <a:solidFill>
                  <a:srgbClr val="FFFFFF"/>
                </a:solidFill>
              </a:rPr>
              <a:t> </a:t>
            </a:r>
            <a:r>
              <a:rPr lang="es-ES" sz="2400" dirty="0">
                <a:solidFill>
                  <a:srgbClr val="FFFFFF"/>
                </a:solidFill>
              </a:rPr>
              <a:t>(1514-1564</a:t>
            </a:r>
            <a:r>
              <a:rPr lang="es-ES" sz="2400" dirty="0" smtClean="0">
                <a:solidFill>
                  <a:srgbClr val="FFFFFF"/>
                </a:solidFill>
              </a:rPr>
              <a:t>). </a:t>
            </a:r>
            <a:r>
              <a:rPr lang="es-ES" sz="2400" dirty="0">
                <a:solidFill>
                  <a:srgbClr val="FFFFFF"/>
                </a:solidFill>
              </a:rPr>
              <a:t>Profesor en </a:t>
            </a:r>
            <a:r>
              <a:rPr lang="es-ES" sz="2400" dirty="0" smtClean="0">
                <a:solidFill>
                  <a:srgbClr val="FFFFFF"/>
                </a:solidFill>
              </a:rPr>
              <a:t>Padua, defendió la observación frente a la autoridad de los textos de Galeno. </a:t>
            </a:r>
          </a:p>
          <a:p>
            <a:pPr lvl="0"/>
            <a:endParaRPr lang="es-ES" sz="2400" dirty="0" smtClean="0">
              <a:solidFill>
                <a:srgbClr val="FFFFFF"/>
              </a:solidFill>
            </a:endParaRPr>
          </a:p>
          <a:p>
            <a:pPr lvl="0"/>
            <a:r>
              <a:rPr lang="es-ES" sz="2400" dirty="0" smtClean="0">
                <a:solidFill>
                  <a:srgbClr val="FFFFFF"/>
                </a:solidFill>
              </a:rPr>
              <a:t>“</a:t>
            </a:r>
            <a:r>
              <a:rPr lang="es-ES" sz="2400" i="1" dirty="0">
                <a:solidFill>
                  <a:srgbClr val="FFFFFF"/>
                </a:solidFill>
              </a:rPr>
              <a:t>De </a:t>
            </a:r>
            <a:r>
              <a:rPr lang="es-ES" sz="2400" i="1" dirty="0" err="1">
                <a:solidFill>
                  <a:srgbClr val="FFFFFF"/>
                </a:solidFill>
              </a:rPr>
              <a:t>Humani</a:t>
            </a:r>
            <a:r>
              <a:rPr lang="es-ES" sz="2400" i="1" dirty="0">
                <a:solidFill>
                  <a:srgbClr val="FFFFFF"/>
                </a:solidFill>
              </a:rPr>
              <a:t> </a:t>
            </a:r>
            <a:r>
              <a:rPr lang="es-ES" sz="2400" i="1" dirty="0" err="1">
                <a:solidFill>
                  <a:srgbClr val="FFFFFF"/>
                </a:solidFill>
              </a:rPr>
              <a:t>Corporis</a:t>
            </a:r>
            <a:r>
              <a:rPr lang="es-ES" sz="2400" i="1" dirty="0">
                <a:solidFill>
                  <a:srgbClr val="FFFFFF"/>
                </a:solidFill>
              </a:rPr>
              <a:t> Fabrica</a:t>
            </a:r>
            <a:r>
              <a:rPr lang="es-ES" sz="2400" dirty="0">
                <a:solidFill>
                  <a:srgbClr val="FFFFFF"/>
                </a:solidFill>
              </a:rPr>
              <a:t>” ("Sobre la estructura del cuerpo humano") (1543). </a:t>
            </a:r>
            <a:endParaRPr lang="es-ES" sz="2300" dirty="0">
              <a:solidFill>
                <a:srgbClr val="FFFFFF"/>
              </a:solidFill>
            </a:endParaRP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5904148" y="3434572"/>
            <a:ext cx="2835151" cy="3019663"/>
          </a:xfrm>
          <a:prstGeom prst="rect">
            <a:avLst/>
          </a:prstGeom>
        </p:spPr>
      </p:pic>
      <p:sp>
        <p:nvSpPr>
          <p:cNvPr id="6" name="Rectángulo 5"/>
          <p:cNvSpPr/>
          <p:nvPr/>
        </p:nvSpPr>
        <p:spPr>
          <a:xfrm>
            <a:off x="251520" y="3284984"/>
            <a:ext cx="5472607" cy="1938992"/>
          </a:xfrm>
          <a:prstGeom prst="rect">
            <a:avLst/>
          </a:prstGeom>
        </p:spPr>
        <p:txBody>
          <a:bodyPr wrap="square">
            <a:spAutoFit/>
          </a:bodyPr>
          <a:lstStyle/>
          <a:p>
            <a:pPr lvl="0"/>
            <a:r>
              <a:rPr lang="es-ES" sz="2400" b="1" dirty="0">
                <a:solidFill>
                  <a:srgbClr val="FFFFFF"/>
                </a:solidFill>
              </a:rPr>
              <a:t>-William Harvey </a:t>
            </a:r>
            <a:r>
              <a:rPr lang="es-ES" sz="2400" dirty="0">
                <a:solidFill>
                  <a:srgbClr val="FFFFFF"/>
                </a:solidFill>
              </a:rPr>
              <a:t>(1578-1657), médico personal de Jacobo I. </a:t>
            </a:r>
            <a:endParaRPr lang="es-ES" sz="2400" dirty="0" smtClean="0">
              <a:solidFill>
                <a:srgbClr val="FFFFFF"/>
              </a:solidFill>
            </a:endParaRPr>
          </a:p>
          <a:p>
            <a:pPr lvl="0"/>
            <a:r>
              <a:rPr lang="es-ES" sz="2400" i="1" dirty="0" err="1" smtClean="0">
                <a:solidFill>
                  <a:srgbClr val="FFFFFF"/>
                </a:solidFill>
              </a:rPr>
              <a:t>Excercitatio</a:t>
            </a:r>
            <a:r>
              <a:rPr lang="es-ES" sz="2400" i="1" dirty="0" smtClean="0">
                <a:solidFill>
                  <a:srgbClr val="FFFFFF"/>
                </a:solidFill>
              </a:rPr>
              <a:t> </a:t>
            </a:r>
            <a:r>
              <a:rPr lang="es-ES" sz="2400" i="1" dirty="0" err="1">
                <a:solidFill>
                  <a:srgbClr val="FFFFFF"/>
                </a:solidFill>
              </a:rPr>
              <a:t>Anatomica</a:t>
            </a:r>
            <a:r>
              <a:rPr lang="es-ES" sz="2400" i="1" dirty="0">
                <a:solidFill>
                  <a:srgbClr val="FFFFFF"/>
                </a:solidFill>
              </a:rPr>
              <a:t> de Motu </a:t>
            </a:r>
            <a:r>
              <a:rPr lang="es-ES" sz="2400" i="1" dirty="0" err="1">
                <a:solidFill>
                  <a:srgbClr val="FFFFFF"/>
                </a:solidFill>
              </a:rPr>
              <a:t>Cordis</a:t>
            </a:r>
            <a:r>
              <a:rPr lang="es-ES" sz="2400" i="1" dirty="0">
                <a:solidFill>
                  <a:srgbClr val="FFFFFF"/>
                </a:solidFill>
              </a:rPr>
              <a:t> et </a:t>
            </a:r>
            <a:r>
              <a:rPr lang="es-ES" sz="2400" i="1" dirty="0" err="1">
                <a:solidFill>
                  <a:srgbClr val="FFFFFF"/>
                </a:solidFill>
              </a:rPr>
              <a:t>Sanguinis</a:t>
            </a:r>
            <a:r>
              <a:rPr lang="es-ES" sz="2400" i="1" dirty="0">
                <a:solidFill>
                  <a:srgbClr val="FFFFFF"/>
                </a:solidFill>
              </a:rPr>
              <a:t> in </a:t>
            </a:r>
            <a:r>
              <a:rPr lang="es-ES" sz="2400" i="1" dirty="0" err="1">
                <a:solidFill>
                  <a:srgbClr val="FFFFFF"/>
                </a:solidFill>
              </a:rPr>
              <a:t>Animali</a:t>
            </a:r>
            <a:r>
              <a:rPr lang="es-ES" sz="2400" i="1" dirty="0">
                <a:solidFill>
                  <a:srgbClr val="FFFFFF"/>
                </a:solidFill>
              </a:rPr>
              <a:t>, </a:t>
            </a:r>
            <a:r>
              <a:rPr lang="es-ES" sz="2400" dirty="0">
                <a:solidFill>
                  <a:srgbClr val="FFFFFF"/>
                </a:solidFill>
              </a:rPr>
              <a:t>(1628). Impresiona por el uso de datos cuantitativos precisos.</a:t>
            </a:r>
            <a:endParaRPr lang="es-ES" sz="2300" dirty="0">
              <a:solidFill>
                <a:srgbClr val="FFFFFF"/>
              </a:solidFill>
            </a:endParaRPr>
          </a:p>
        </p:txBody>
      </p:sp>
      <p:sp>
        <p:nvSpPr>
          <p:cNvPr id="7" name="CuadroTexto 6"/>
          <p:cNvSpPr txBox="1"/>
          <p:nvPr/>
        </p:nvSpPr>
        <p:spPr>
          <a:xfrm>
            <a:off x="176404" y="5367992"/>
            <a:ext cx="5622837" cy="1200329"/>
          </a:xfrm>
          <a:prstGeom prst="rect">
            <a:avLst/>
          </a:prstGeom>
          <a:noFill/>
        </p:spPr>
        <p:txBody>
          <a:bodyPr wrap="square" rtlCol="0">
            <a:spAutoFit/>
          </a:bodyPr>
          <a:lstStyle/>
          <a:p>
            <a:r>
              <a:rPr lang="es-ES" sz="2400" dirty="0" smtClean="0"/>
              <a:t>Harvey y Galileo coincidieron en destacar el valor de los experimentos y su tratamiento matemático para el estudio de la realidad.</a:t>
            </a:r>
            <a:endParaRPr lang="es-ES" sz="2400"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7167"/>
            <a:ext cx="2268251" cy="3221947"/>
          </a:xfrm>
          <a:prstGeom prst="rect">
            <a:avLst/>
          </a:prstGeom>
        </p:spPr>
      </p:pic>
    </p:spTree>
    <p:extLst>
      <p:ext uri="{BB962C8B-B14F-4D97-AF65-F5344CB8AC3E}">
        <p14:creationId xmlns:p14="http://schemas.microsoft.com/office/powerpoint/2010/main" val="172886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11</a:t>
            </a:fld>
            <a:endParaRPr lang="es-ES">
              <a:solidFill>
                <a:srgbClr val="FFFFFF"/>
              </a:solidFill>
              <a:latin typeface="Times New Roman"/>
            </a:endParaRPr>
          </a:p>
        </p:txBody>
      </p:sp>
      <p:sp>
        <p:nvSpPr>
          <p:cNvPr id="3" name="2 CuadroTexto"/>
          <p:cNvSpPr txBox="1"/>
          <p:nvPr/>
        </p:nvSpPr>
        <p:spPr>
          <a:xfrm>
            <a:off x="107504" y="260648"/>
            <a:ext cx="3816424" cy="461665"/>
          </a:xfrm>
          <a:prstGeom prst="rect">
            <a:avLst/>
          </a:prstGeom>
          <a:noFill/>
        </p:spPr>
        <p:txBody>
          <a:bodyPr wrap="square" rtlCol="0">
            <a:spAutoFit/>
          </a:bodyPr>
          <a:lstStyle/>
          <a:p>
            <a:r>
              <a:rPr lang="es-ES" sz="2400" b="1" dirty="0">
                <a:solidFill>
                  <a:srgbClr val="FFC000"/>
                </a:solidFill>
              </a:rPr>
              <a:t>Primeros años</a:t>
            </a:r>
            <a:r>
              <a:rPr lang="es-ES" sz="2400" b="1" dirty="0" smtClean="0">
                <a:solidFill>
                  <a:srgbClr val="FFC000"/>
                </a:solidFill>
              </a:rPr>
              <a:t>.</a:t>
            </a:r>
            <a:endParaRPr lang="es-ES" sz="2400" dirty="0">
              <a:solidFill>
                <a:srgbClr val="FFC000"/>
              </a:solidFill>
            </a:endParaRPr>
          </a:p>
        </p:txBody>
      </p:sp>
      <p:pic>
        <p:nvPicPr>
          <p:cNvPr id="7" name="0 Imagen"/>
          <p:cNvPicPr/>
          <p:nvPr/>
        </p:nvPicPr>
        <p:blipFill>
          <a:blip r:embed="rId2" cstate="print">
            <a:extLst>
              <a:ext uri="{28A0092B-C50C-407E-A947-70E740481C1C}">
                <a14:useLocalDpi xmlns:a14="http://schemas.microsoft.com/office/drawing/2010/main" val="0"/>
              </a:ext>
            </a:extLst>
          </a:blip>
          <a:stretch>
            <a:fillRect/>
          </a:stretch>
        </p:blipFill>
        <p:spPr>
          <a:xfrm>
            <a:off x="435889" y="1902190"/>
            <a:ext cx="2160240" cy="2952328"/>
          </a:xfrm>
          <a:prstGeom prst="rect">
            <a:avLst/>
          </a:prstGeom>
        </p:spPr>
      </p:pic>
      <p:sp>
        <p:nvSpPr>
          <p:cNvPr id="6" name="5 Rectángulo"/>
          <p:cNvSpPr/>
          <p:nvPr/>
        </p:nvSpPr>
        <p:spPr>
          <a:xfrm>
            <a:off x="-12614" y="4884472"/>
            <a:ext cx="3057247" cy="410882"/>
          </a:xfrm>
          <a:prstGeom prst="rect">
            <a:avLst/>
          </a:prstGeom>
        </p:spPr>
        <p:txBody>
          <a:bodyPr wrap="none">
            <a:spAutoFit/>
          </a:bodyPr>
          <a:lstStyle/>
          <a:p>
            <a:pPr algn="ctr">
              <a:lnSpc>
                <a:spcPct val="115000"/>
              </a:lnSpc>
              <a:spcAft>
                <a:spcPts val="0"/>
              </a:spcAft>
            </a:pPr>
            <a:r>
              <a:rPr lang="es-ES" b="1" dirty="0">
                <a:latin typeface="Calibri"/>
                <a:ea typeface="Calibri"/>
                <a:cs typeface="Times New Roman"/>
              </a:rPr>
              <a:t>Escudo de armas de los Galilei</a:t>
            </a:r>
            <a:endParaRPr lang="es-ES" dirty="0">
              <a:effectLst/>
              <a:latin typeface="Calibri"/>
              <a:ea typeface="Calibri"/>
              <a:cs typeface="Times New Roman"/>
            </a:endParaRPr>
          </a:p>
        </p:txBody>
      </p:sp>
      <p:sp>
        <p:nvSpPr>
          <p:cNvPr id="8" name="7 CuadroTexto"/>
          <p:cNvSpPr txBox="1"/>
          <p:nvPr/>
        </p:nvSpPr>
        <p:spPr>
          <a:xfrm>
            <a:off x="107504" y="722313"/>
            <a:ext cx="5400600" cy="446276"/>
          </a:xfrm>
          <a:prstGeom prst="rect">
            <a:avLst/>
          </a:prstGeom>
          <a:noFill/>
        </p:spPr>
        <p:txBody>
          <a:bodyPr wrap="square" rtlCol="0">
            <a:spAutoFit/>
          </a:bodyPr>
          <a:lstStyle/>
          <a:p>
            <a:r>
              <a:rPr lang="es-ES" sz="2300" b="1" dirty="0" smtClean="0"/>
              <a:t>-</a:t>
            </a:r>
            <a:r>
              <a:rPr lang="es-ES" sz="2300" dirty="0" smtClean="0"/>
              <a:t>Nace en Pisa el 15 de febrero de 1564.</a:t>
            </a:r>
            <a:endParaRPr lang="es-ES" sz="2300" b="1" dirty="0"/>
          </a:p>
        </p:txBody>
      </p:sp>
      <p:sp>
        <p:nvSpPr>
          <p:cNvPr id="9" name="8 CuadroTexto"/>
          <p:cNvSpPr txBox="1"/>
          <p:nvPr/>
        </p:nvSpPr>
        <p:spPr>
          <a:xfrm>
            <a:off x="-12614" y="1156325"/>
            <a:ext cx="9144000" cy="830997"/>
          </a:xfrm>
          <a:prstGeom prst="rect">
            <a:avLst/>
          </a:prstGeom>
          <a:noFill/>
        </p:spPr>
        <p:txBody>
          <a:bodyPr wrap="square" rtlCol="0">
            <a:spAutoFit/>
          </a:bodyPr>
          <a:lstStyle/>
          <a:p>
            <a:r>
              <a:rPr lang="es-ES" sz="2400" dirty="0" smtClean="0"/>
              <a:t>- </a:t>
            </a:r>
            <a:r>
              <a:rPr lang="es-ES" sz="2300" dirty="0" smtClean="0"/>
              <a:t>Su padre, </a:t>
            </a:r>
            <a:r>
              <a:rPr lang="es-ES" sz="2300" b="1" dirty="0" err="1" smtClean="0"/>
              <a:t>Vincenzio</a:t>
            </a:r>
            <a:r>
              <a:rPr lang="es-ES" sz="2300" b="1" dirty="0" smtClean="0"/>
              <a:t> </a:t>
            </a:r>
            <a:r>
              <a:rPr lang="es-ES" sz="2300" b="1" dirty="0"/>
              <a:t>Galilei </a:t>
            </a:r>
            <a:r>
              <a:rPr lang="es-ES" sz="2300" dirty="0"/>
              <a:t>(</a:t>
            </a:r>
            <a:r>
              <a:rPr lang="es-ES" sz="2300" dirty="0" smtClean="0"/>
              <a:t>1520-1591), florentino y músico, casó en 1562 con </a:t>
            </a:r>
            <a:r>
              <a:rPr lang="es-ES" sz="2400" b="1" dirty="0" err="1"/>
              <a:t>Giulia</a:t>
            </a:r>
            <a:r>
              <a:rPr lang="es-ES" sz="2400" b="1" dirty="0"/>
              <a:t> </a:t>
            </a:r>
            <a:r>
              <a:rPr lang="es-ES" sz="2400" b="1" dirty="0" err="1"/>
              <a:t>Ammanati</a:t>
            </a:r>
            <a:r>
              <a:rPr lang="es-ES" sz="2400" b="1" dirty="0"/>
              <a:t> </a:t>
            </a:r>
            <a:r>
              <a:rPr lang="es-ES" sz="2400" dirty="0"/>
              <a:t>(1538-1620</a:t>
            </a:r>
            <a:r>
              <a:rPr lang="es-ES" sz="2400" dirty="0" smtClean="0"/>
              <a:t>) en Pisa. </a:t>
            </a:r>
            <a:endParaRPr lang="es-ES" sz="2300" dirty="0"/>
          </a:p>
        </p:txBody>
      </p:sp>
      <p:sp>
        <p:nvSpPr>
          <p:cNvPr id="10" name="9 CuadroTexto"/>
          <p:cNvSpPr txBox="1"/>
          <p:nvPr/>
        </p:nvSpPr>
        <p:spPr>
          <a:xfrm>
            <a:off x="3203848" y="2276872"/>
            <a:ext cx="5616624" cy="1569660"/>
          </a:xfrm>
          <a:prstGeom prst="rect">
            <a:avLst/>
          </a:prstGeom>
          <a:noFill/>
        </p:spPr>
        <p:txBody>
          <a:bodyPr wrap="square" rtlCol="0">
            <a:spAutoFit/>
          </a:bodyPr>
          <a:lstStyle/>
          <a:p>
            <a:r>
              <a:rPr lang="es-ES" sz="2400" dirty="0" smtClean="0"/>
              <a:t>La familia había tomado su apellido del </a:t>
            </a:r>
            <a:r>
              <a:rPr lang="es-ES" sz="2400" dirty="0"/>
              <a:t>famoso médico </a:t>
            </a:r>
            <a:r>
              <a:rPr lang="es-ES" sz="2400" b="1" dirty="0"/>
              <a:t>Galileo </a:t>
            </a:r>
            <a:r>
              <a:rPr lang="es-ES" sz="2400" b="1" dirty="0" err="1"/>
              <a:t>Buonaiuti</a:t>
            </a:r>
            <a:r>
              <a:rPr lang="es-ES" sz="2400" dirty="0"/>
              <a:t>, que ejerció la medicina en Florencia a comienzos del siglo XV</a:t>
            </a:r>
            <a:endParaRPr lang="es-ES" sz="2300" dirty="0"/>
          </a:p>
        </p:txBody>
      </p:sp>
      <p:sp>
        <p:nvSpPr>
          <p:cNvPr id="11" name="10 CuadroTexto"/>
          <p:cNvSpPr txBox="1"/>
          <p:nvPr/>
        </p:nvSpPr>
        <p:spPr>
          <a:xfrm>
            <a:off x="3347864" y="4005064"/>
            <a:ext cx="5688632" cy="1154162"/>
          </a:xfrm>
          <a:prstGeom prst="rect">
            <a:avLst/>
          </a:prstGeom>
          <a:noFill/>
        </p:spPr>
        <p:txBody>
          <a:bodyPr wrap="square" rtlCol="0">
            <a:spAutoFit/>
          </a:bodyPr>
          <a:lstStyle/>
          <a:p>
            <a:r>
              <a:rPr lang="es-ES" sz="2300" dirty="0" smtClean="0"/>
              <a:t>En 1572 </a:t>
            </a:r>
            <a:r>
              <a:rPr lang="es-ES" sz="2300" dirty="0" err="1" smtClean="0"/>
              <a:t>Vincenzio</a:t>
            </a:r>
            <a:r>
              <a:rPr lang="es-ES" sz="2300" dirty="0" smtClean="0"/>
              <a:t> regresa a Florencia con su mujer. Galileo queda al cuidado de unos parientes, hasta 1574: Reunión con sus padres.  </a:t>
            </a:r>
            <a:endParaRPr lang="es-ES" sz="2300" dirty="0"/>
          </a:p>
        </p:txBody>
      </p:sp>
      <p:sp>
        <p:nvSpPr>
          <p:cNvPr id="12" name="11 CuadroTexto"/>
          <p:cNvSpPr txBox="1"/>
          <p:nvPr/>
        </p:nvSpPr>
        <p:spPr>
          <a:xfrm>
            <a:off x="251520" y="5589240"/>
            <a:ext cx="8879866" cy="800219"/>
          </a:xfrm>
          <a:prstGeom prst="rect">
            <a:avLst/>
          </a:prstGeom>
          <a:noFill/>
        </p:spPr>
        <p:txBody>
          <a:bodyPr wrap="square" rtlCol="0">
            <a:spAutoFit/>
          </a:bodyPr>
          <a:lstStyle/>
          <a:p>
            <a:r>
              <a:rPr lang="es-ES" sz="2300" dirty="0" err="1" smtClean="0"/>
              <a:t>Vincenzio</a:t>
            </a:r>
            <a:r>
              <a:rPr lang="es-ES" sz="2300" dirty="0" smtClean="0"/>
              <a:t> quiere que Galileo sea médico. Lo manda a Pisa en otoño de 1581, en casa de un buen amigo, para estudiar medicina.</a:t>
            </a:r>
            <a:endParaRPr lang="es-ES" sz="2300" dirty="0"/>
          </a:p>
        </p:txBody>
      </p:sp>
    </p:spTree>
    <p:extLst>
      <p:ext uri="{BB962C8B-B14F-4D97-AF65-F5344CB8AC3E}">
        <p14:creationId xmlns:p14="http://schemas.microsoft.com/office/powerpoint/2010/main" val="324786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12</a:t>
            </a:fld>
            <a:endParaRPr lang="es-ES">
              <a:solidFill>
                <a:srgbClr val="FFFFFF"/>
              </a:solidFill>
              <a:latin typeface="Times New Roman"/>
            </a:endParaRPr>
          </a:p>
        </p:txBody>
      </p:sp>
      <p:sp>
        <p:nvSpPr>
          <p:cNvPr id="3" name="2 CuadroTexto"/>
          <p:cNvSpPr txBox="1"/>
          <p:nvPr/>
        </p:nvSpPr>
        <p:spPr>
          <a:xfrm>
            <a:off x="179512" y="404664"/>
            <a:ext cx="8856984" cy="1200329"/>
          </a:xfrm>
          <a:prstGeom prst="rect">
            <a:avLst/>
          </a:prstGeom>
          <a:noFill/>
        </p:spPr>
        <p:txBody>
          <a:bodyPr wrap="square" rtlCol="0">
            <a:spAutoFit/>
          </a:bodyPr>
          <a:lstStyle/>
          <a:p>
            <a:r>
              <a:rPr lang="es-ES" sz="2300" b="1" dirty="0" smtClean="0"/>
              <a:t>-1583: </a:t>
            </a:r>
            <a:r>
              <a:rPr lang="es-ES" sz="2300" dirty="0" smtClean="0"/>
              <a:t>Escucha una charla de </a:t>
            </a:r>
            <a:r>
              <a:rPr lang="es-ES" sz="2400" b="1" dirty="0" err="1" smtClean="0"/>
              <a:t>Ostilio</a:t>
            </a:r>
            <a:r>
              <a:rPr lang="es-ES" sz="2400" b="1" dirty="0" smtClean="0"/>
              <a:t> </a:t>
            </a:r>
            <a:r>
              <a:rPr lang="es-ES" sz="2400" b="1" dirty="0"/>
              <a:t>Ricci </a:t>
            </a:r>
            <a:r>
              <a:rPr lang="es-ES" sz="2400" dirty="0"/>
              <a:t>(1540-1603), </a:t>
            </a:r>
            <a:r>
              <a:rPr lang="es-ES" sz="2400" dirty="0" smtClean="0"/>
              <a:t>Matemático de la Corte toscana, (conocido de </a:t>
            </a:r>
            <a:r>
              <a:rPr lang="es-ES" sz="2400" dirty="0" err="1" smtClean="0"/>
              <a:t>Vincenzio</a:t>
            </a:r>
            <a:r>
              <a:rPr lang="es-ES" sz="2400" dirty="0" smtClean="0"/>
              <a:t>). ¡Fascinado! Vuelve varias veces.  </a:t>
            </a:r>
            <a:endParaRPr lang="es-ES" sz="2300" b="1" dirty="0"/>
          </a:p>
        </p:txBody>
      </p:sp>
      <p:sp>
        <p:nvSpPr>
          <p:cNvPr id="4" name="3 CuadroTexto"/>
          <p:cNvSpPr txBox="1"/>
          <p:nvPr/>
        </p:nvSpPr>
        <p:spPr>
          <a:xfrm>
            <a:off x="179512" y="1772816"/>
            <a:ext cx="8856984" cy="800219"/>
          </a:xfrm>
          <a:prstGeom prst="rect">
            <a:avLst/>
          </a:prstGeom>
          <a:noFill/>
        </p:spPr>
        <p:txBody>
          <a:bodyPr wrap="square" rtlCol="0">
            <a:spAutoFit/>
          </a:bodyPr>
          <a:lstStyle/>
          <a:p>
            <a:r>
              <a:rPr lang="es-ES" sz="2300" dirty="0" smtClean="0"/>
              <a:t>-Comienza a estudiar a Euclides por su cuenta. Consulta dudas con Ricci, quien se percata del talento del joven Galileo y se ofrece a ayudarle. </a:t>
            </a:r>
            <a:endParaRPr lang="es-ES" sz="2300" dirty="0"/>
          </a:p>
        </p:txBody>
      </p:sp>
      <p:sp>
        <p:nvSpPr>
          <p:cNvPr id="5" name="4 CuadroTexto"/>
          <p:cNvSpPr txBox="1"/>
          <p:nvPr/>
        </p:nvSpPr>
        <p:spPr>
          <a:xfrm>
            <a:off x="179512" y="2852936"/>
            <a:ext cx="8712968" cy="1184940"/>
          </a:xfrm>
          <a:prstGeom prst="rect">
            <a:avLst/>
          </a:prstGeom>
          <a:noFill/>
        </p:spPr>
        <p:txBody>
          <a:bodyPr wrap="square" rtlCol="0">
            <a:spAutoFit/>
          </a:bodyPr>
          <a:lstStyle/>
          <a:p>
            <a:r>
              <a:rPr lang="es-ES" sz="2300" dirty="0" smtClean="0"/>
              <a:t>-Ricci trata de convencer a </a:t>
            </a:r>
            <a:r>
              <a:rPr lang="es-ES" sz="2300" dirty="0" err="1" smtClean="0"/>
              <a:t>Vincenzio</a:t>
            </a:r>
            <a:r>
              <a:rPr lang="es-ES" sz="2300" dirty="0" smtClean="0"/>
              <a:t> para que le deje dedicarse a las matemáticas. </a:t>
            </a:r>
            <a:r>
              <a:rPr lang="es-ES" sz="2300" dirty="0" err="1" smtClean="0"/>
              <a:t>Vincenzio</a:t>
            </a:r>
            <a:r>
              <a:rPr lang="es-ES" sz="2300" dirty="0"/>
              <a:t> </a:t>
            </a:r>
            <a:r>
              <a:rPr lang="es-ES" sz="2300" dirty="0" smtClean="0"/>
              <a:t>se niega: </a:t>
            </a:r>
            <a:r>
              <a:rPr lang="es-ES" sz="2400" dirty="0"/>
              <a:t>“hay muchos empleos para médicos y muy pocos para matemáticos</a:t>
            </a:r>
            <a:r>
              <a:rPr lang="es-ES" sz="2400" dirty="0" smtClean="0"/>
              <a:t>”.</a:t>
            </a:r>
            <a:endParaRPr lang="es-ES" sz="2300" dirty="0"/>
          </a:p>
        </p:txBody>
      </p:sp>
      <p:sp>
        <p:nvSpPr>
          <p:cNvPr id="6" name="5 CuadroTexto"/>
          <p:cNvSpPr txBox="1"/>
          <p:nvPr/>
        </p:nvSpPr>
        <p:spPr>
          <a:xfrm>
            <a:off x="179512" y="4149080"/>
            <a:ext cx="8712968" cy="1508105"/>
          </a:xfrm>
          <a:prstGeom prst="rect">
            <a:avLst/>
          </a:prstGeom>
          <a:noFill/>
        </p:spPr>
        <p:txBody>
          <a:bodyPr wrap="square" rtlCol="0">
            <a:spAutoFit/>
          </a:bodyPr>
          <a:lstStyle/>
          <a:p>
            <a:r>
              <a:rPr lang="es-ES" sz="2300" dirty="0" smtClean="0"/>
              <a:t>-Curso 1583/84: Galileo dedica todo su tiempo a las matemáticas. Su padre se entera de que no asiste a las clases de Medicina y vieja a Pisa. Amenaza con suspender la ayuda económica. Galileo le convence para que le permita un año más de estudios. </a:t>
            </a:r>
            <a:r>
              <a:rPr lang="es-ES" sz="2300" dirty="0" smtClean="0">
                <a:hlinkClick r:id="rId2" action="ppaction://hlinksldjump"/>
              </a:rPr>
              <a:t>El péndulo.</a:t>
            </a:r>
            <a:endParaRPr lang="es-ES" sz="2300" dirty="0"/>
          </a:p>
        </p:txBody>
      </p:sp>
      <p:sp>
        <p:nvSpPr>
          <p:cNvPr id="7" name="6 CuadroTexto"/>
          <p:cNvSpPr txBox="1"/>
          <p:nvPr/>
        </p:nvSpPr>
        <p:spPr>
          <a:xfrm>
            <a:off x="179512" y="5949280"/>
            <a:ext cx="8424936" cy="446276"/>
          </a:xfrm>
          <a:prstGeom prst="rect">
            <a:avLst/>
          </a:prstGeom>
          <a:noFill/>
        </p:spPr>
        <p:txBody>
          <a:bodyPr wrap="square" rtlCol="0">
            <a:spAutoFit/>
          </a:bodyPr>
          <a:lstStyle/>
          <a:p>
            <a:r>
              <a:rPr lang="es-ES" sz="2300" dirty="0" smtClean="0"/>
              <a:t>-Finalmente, Galileo abandonó Pisa en 1585 sin un título académico.</a:t>
            </a:r>
            <a:endParaRPr lang="es-ES" sz="2300" dirty="0"/>
          </a:p>
        </p:txBody>
      </p:sp>
    </p:spTree>
    <p:extLst>
      <p:ext uri="{BB962C8B-B14F-4D97-AF65-F5344CB8AC3E}">
        <p14:creationId xmlns:p14="http://schemas.microsoft.com/office/powerpoint/2010/main" val="216570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13</a:t>
            </a:fld>
            <a:endParaRPr lang="es-ES">
              <a:solidFill>
                <a:srgbClr val="FFFFFF"/>
              </a:solidFill>
              <a:latin typeface="Times New Roman"/>
            </a:endParaRPr>
          </a:p>
        </p:txBody>
      </p:sp>
      <p:sp>
        <p:nvSpPr>
          <p:cNvPr id="3" name="2 CuadroTexto"/>
          <p:cNvSpPr txBox="1"/>
          <p:nvPr/>
        </p:nvSpPr>
        <p:spPr>
          <a:xfrm>
            <a:off x="205328" y="332656"/>
            <a:ext cx="8938672" cy="446276"/>
          </a:xfrm>
          <a:prstGeom prst="rect">
            <a:avLst/>
          </a:prstGeom>
          <a:noFill/>
        </p:spPr>
        <p:txBody>
          <a:bodyPr wrap="square" rtlCol="0">
            <a:spAutoFit/>
          </a:bodyPr>
          <a:lstStyle/>
          <a:p>
            <a:r>
              <a:rPr lang="es-ES" sz="2300" dirty="0" smtClean="0"/>
              <a:t>De vuelta a Florencia, da clases de matemáticas y continúa su formación.</a:t>
            </a:r>
            <a:endParaRPr lang="es-ES" sz="2300" dirty="0"/>
          </a:p>
        </p:txBody>
      </p:sp>
      <p:sp>
        <p:nvSpPr>
          <p:cNvPr id="4" name="3 CuadroTexto"/>
          <p:cNvSpPr txBox="1"/>
          <p:nvPr/>
        </p:nvSpPr>
        <p:spPr>
          <a:xfrm>
            <a:off x="205328" y="901606"/>
            <a:ext cx="9191208" cy="446276"/>
          </a:xfrm>
          <a:prstGeom prst="rect">
            <a:avLst/>
          </a:prstGeom>
          <a:noFill/>
        </p:spPr>
        <p:txBody>
          <a:bodyPr wrap="square" rtlCol="0">
            <a:spAutoFit/>
          </a:bodyPr>
          <a:lstStyle/>
          <a:p>
            <a:r>
              <a:rPr lang="es-ES" sz="2300" dirty="0" smtClean="0"/>
              <a:t>-</a:t>
            </a:r>
            <a:r>
              <a:rPr lang="es-ES" sz="2300" b="1" dirty="0" smtClean="0"/>
              <a:t>1586: </a:t>
            </a:r>
            <a:r>
              <a:rPr lang="es-ES" sz="2300" i="1" dirty="0" smtClean="0">
                <a:hlinkClick r:id="rId2" action="ppaction://hlinksldjump"/>
              </a:rPr>
              <a:t>La </a:t>
            </a:r>
            <a:r>
              <a:rPr lang="es-ES" sz="2300" i="1" dirty="0" err="1" smtClean="0">
                <a:hlinkClick r:id="rId2" action="ppaction://hlinksldjump"/>
              </a:rPr>
              <a:t>Balancetta</a:t>
            </a:r>
            <a:r>
              <a:rPr lang="es-ES" sz="2300" i="1" dirty="0" smtClean="0"/>
              <a:t>,</a:t>
            </a:r>
            <a:r>
              <a:rPr lang="es-ES" sz="2300" dirty="0" smtClean="0"/>
              <a:t> primer texto manuscrito. Balanza Hidrostática.</a:t>
            </a:r>
            <a:endParaRPr lang="es-ES" sz="2300" dirty="0"/>
          </a:p>
        </p:txBody>
      </p:sp>
      <p:sp>
        <p:nvSpPr>
          <p:cNvPr id="5" name="4 CuadroTexto"/>
          <p:cNvSpPr txBox="1"/>
          <p:nvPr/>
        </p:nvSpPr>
        <p:spPr>
          <a:xfrm>
            <a:off x="189711" y="1392431"/>
            <a:ext cx="8759160" cy="815608"/>
          </a:xfrm>
          <a:prstGeom prst="rect">
            <a:avLst/>
          </a:prstGeom>
          <a:noFill/>
        </p:spPr>
        <p:txBody>
          <a:bodyPr wrap="square" rtlCol="0">
            <a:spAutoFit/>
          </a:bodyPr>
          <a:lstStyle/>
          <a:p>
            <a:r>
              <a:rPr lang="es-ES" sz="2300" dirty="0" smtClean="0"/>
              <a:t>-Obtiene resultados sobre centros de gravedad. Empieza a ser conocido por otros matemáticos. Elogio del marqués </a:t>
            </a:r>
            <a:r>
              <a:rPr lang="es-ES" sz="2400" b="1" dirty="0" err="1"/>
              <a:t>Guidobaldo</a:t>
            </a:r>
            <a:r>
              <a:rPr lang="es-ES" sz="2400" b="1" dirty="0"/>
              <a:t> </a:t>
            </a:r>
            <a:r>
              <a:rPr lang="es-ES" sz="2400" b="1" dirty="0" err="1"/>
              <a:t>dal</a:t>
            </a:r>
            <a:r>
              <a:rPr lang="es-ES" sz="2400" b="1" dirty="0"/>
              <a:t> </a:t>
            </a:r>
            <a:r>
              <a:rPr lang="es-ES" sz="2400" b="1" dirty="0" smtClean="0"/>
              <a:t>Monte.</a:t>
            </a:r>
            <a:endParaRPr lang="es-ES" sz="2300" dirty="0"/>
          </a:p>
        </p:txBody>
      </p:sp>
      <p:sp>
        <p:nvSpPr>
          <p:cNvPr id="6" name="5 CuadroTexto"/>
          <p:cNvSpPr txBox="1"/>
          <p:nvPr/>
        </p:nvSpPr>
        <p:spPr>
          <a:xfrm>
            <a:off x="323528" y="2348880"/>
            <a:ext cx="8424936" cy="446276"/>
          </a:xfrm>
          <a:prstGeom prst="rect">
            <a:avLst/>
          </a:prstGeom>
          <a:noFill/>
        </p:spPr>
        <p:txBody>
          <a:bodyPr wrap="square" rtlCol="0">
            <a:spAutoFit/>
          </a:bodyPr>
          <a:lstStyle/>
          <a:p>
            <a:r>
              <a:rPr lang="es-ES" sz="2300" dirty="0" smtClean="0"/>
              <a:t>-</a:t>
            </a:r>
            <a:r>
              <a:rPr lang="es-ES" sz="2300" b="1" dirty="0" smtClean="0"/>
              <a:t>1587: </a:t>
            </a:r>
            <a:r>
              <a:rPr lang="es-ES" sz="2300" dirty="0" smtClean="0"/>
              <a:t>Opta a la Cátedra de Matemáticas de Bolonia. Fracasa.</a:t>
            </a:r>
            <a:endParaRPr lang="es-ES" sz="2300" dirty="0"/>
          </a:p>
        </p:txBody>
      </p:sp>
      <p:sp>
        <p:nvSpPr>
          <p:cNvPr id="7" name="6 CuadroTexto"/>
          <p:cNvSpPr txBox="1"/>
          <p:nvPr/>
        </p:nvSpPr>
        <p:spPr>
          <a:xfrm>
            <a:off x="404263" y="2852936"/>
            <a:ext cx="8424936" cy="800219"/>
          </a:xfrm>
          <a:prstGeom prst="rect">
            <a:avLst/>
          </a:prstGeom>
          <a:noFill/>
        </p:spPr>
        <p:txBody>
          <a:bodyPr wrap="square" rtlCol="0">
            <a:spAutoFit/>
          </a:bodyPr>
          <a:lstStyle/>
          <a:p>
            <a:r>
              <a:rPr lang="es-ES" sz="2300" b="1" dirty="0" smtClean="0"/>
              <a:t>-1589: </a:t>
            </a:r>
            <a:r>
              <a:rPr lang="es-ES" sz="2300" dirty="0" smtClean="0"/>
              <a:t>Con la ayuda de </a:t>
            </a:r>
            <a:r>
              <a:rPr lang="es-ES" sz="2300" b="1" dirty="0" err="1" smtClean="0"/>
              <a:t>Dal</a:t>
            </a:r>
            <a:r>
              <a:rPr lang="es-ES" sz="2300" b="1" dirty="0" smtClean="0"/>
              <a:t> Monte</a:t>
            </a:r>
            <a:r>
              <a:rPr lang="es-ES" sz="2300" dirty="0" smtClean="0"/>
              <a:t>, consigue un puesto de Profesor de Matemáticas en Pisa. Salario: 60 florines ¡muy bajo!</a:t>
            </a:r>
            <a:endParaRPr lang="es-ES" sz="2300" b="1" dirty="0"/>
          </a:p>
        </p:txBody>
      </p:sp>
      <p:sp>
        <p:nvSpPr>
          <p:cNvPr id="8" name="7 CuadroTexto"/>
          <p:cNvSpPr txBox="1"/>
          <p:nvPr/>
        </p:nvSpPr>
        <p:spPr>
          <a:xfrm>
            <a:off x="323528" y="3933056"/>
            <a:ext cx="8505671" cy="800219"/>
          </a:xfrm>
          <a:prstGeom prst="rect">
            <a:avLst/>
          </a:prstGeom>
          <a:noFill/>
        </p:spPr>
        <p:txBody>
          <a:bodyPr wrap="square" rtlCol="0">
            <a:spAutoFit/>
          </a:bodyPr>
          <a:lstStyle/>
          <a:p>
            <a:r>
              <a:rPr lang="es-ES" sz="2300" dirty="0" smtClean="0"/>
              <a:t>Comienza a fraguarse su fama de rebelde y pendenciero: Poema satírico sobre el uso (obligatorio!) de la toga profesoral. </a:t>
            </a:r>
            <a:endParaRPr lang="es-ES" sz="2300" dirty="0"/>
          </a:p>
        </p:txBody>
      </p:sp>
      <p:sp>
        <p:nvSpPr>
          <p:cNvPr id="9" name="8 CuadroTexto"/>
          <p:cNvSpPr txBox="1"/>
          <p:nvPr/>
        </p:nvSpPr>
        <p:spPr>
          <a:xfrm>
            <a:off x="323528" y="5013176"/>
            <a:ext cx="8820472" cy="1508105"/>
          </a:xfrm>
          <a:prstGeom prst="rect">
            <a:avLst/>
          </a:prstGeom>
          <a:noFill/>
        </p:spPr>
        <p:txBody>
          <a:bodyPr wrap="square" rtlCol="0">
            <a:spAutoFit/>
          </a:bodyPr>
          <a:lstStyle/>
          <a:p>
            <a:r>
              <a:rPr lang="es-ES" sz="2300" dirty="0" smtClean="0"/>
              <a:t>Primeros e importantes estudios sobre el movimiento: </a:t>
            </a:r>
            <a:r>
              <a:rPr lang="es-ES" sz="2300" i="1" dirty="0" smtClean="0"/>
              <a:t>De Motu. </a:t>
            </a:r>
          </a:p>
          <a:p>
            <a:r>
              <a:rPr lang="es-ES" sz="2300" dirty="0" smtClean="0"/>
              <a:t>Rechazo a las tesis de Aristóteles: experimentos con balas de cañón y mosquete en la </a:t>
            </a:r>
            <a:r>
              <a:rPr lang="es-ES" sz="2300" dirty="0" smtClean="0">
                <a:hlinkClick r:id="rId3" action="ppaction://hlinksldjump"/>
              </a:rPr>
              <a:t>Torre de Pisa</a:t>
            </a:r>
            <a:r>
              <a:rPr lang="es-ES" sz="2300" dirty="0" smtClean="0"/>
              <a:t>.  Innumerables experimentos con planos inclinados: relaciones matemáticas entre inclinación y velocidad.</a:t>
            </a:r>
            <a:endParaRPr lang="es-ES" sz="2300" dirty="0"/>
          </a:p>
        </p:txBody>
      </p:sp>
    </p:spTree>
    <p:extLst>
      <p:ext uri="{BB962C8B-B14F-4D97-AF65-F5344CB8AC3E}">
        <p14:creationId xmlns:p14="http://schemas.microsoft.com/office/powerpoint/2010/main" val="160751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14</a:t>
            </a:fld>
            <a:endParaRPr lang="es-ES">
              <a:solidFill>
                <a:srgbClr val="FFFFFF"/>
              </a:solidFill>
              <a:latin typeface="Times New Roman"/>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2016" y="80772"/>
            <a:ext cx="5839968" cy="6696456"/>
          </a:xfrm>
          <a:prstGeom prst="rect">
            <a:avLst/>
          </a:prstGeom>
        </p:spPr>
      </p:pic>
    </p:spTree>
    <p:extLst>
      <p:ext uri="{BB962C8B-B14F-4D97-AF65-F5344CB8AC3E}">
        <p14:creationId xmlns:p14="http://schemas.microsoft.com/office/powerpoint/2010/main" val="806899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15</a:t>
            </a:fld>
            <a:endParaRPr lang="es-ES">
              <a:solidFill>
                <a:srgbClr val="FFFFFF"/>
              </a:solidFill>
              <a:latin typeface="Times New Roman"/>
            </a:endParaRPr>
          </a:p>
        </p:txBody>
      </p:sp>
      <p:sp>
        <p:nvSpPr>
          <p:cNvPr id="3" name="2 CuadroTexto"/>
          <p:cNvSpPr txBox="1"/>
          <p:nvPr/>
        </p:nvSpPr>
        <p:spPr>
          <a:xfrm>
            <a:off x="107504" y="332656"/>
            <a:ext cx="9036496" cy="800219"/>
          </a:xfrm>
          <a:prstGeom prst="rect">
            <a:avLst/>
          </a:prstGeom>
          <a:noFill/>
        </p:spPr>
        <p:txBody>
          <a:bodyPr wrap="square" rtlCol="0">
            <a:spAutoFit/>
          </a:bodyPr>
          <a:lstStyle/>
          <a:p>
            <a:r>
              <a:rPr lang="es-ES" sz="2300" dirty="0" smtClean="0"/>
              <a:t>Inicio del estudio de trayectorias de proyectiles. Resultados no </a:t>
            </a:r>
            <a:r>
              <a:rPr lang="es-ES" sz="2300" dirty="0" err="1" smtClean="0"/>
              <a:t>satisfac</a:t>
            </a:r>
            <a:r>
              <a:rPr lang="es-ES" sz="2300" dirty="0" smtClean="0"/>
              <a:t>-torios. No publica </a:t>
            </a:r>
            <a:r>
              <a:rPr lang="es-ES" sz="2300" i="1" dirty="0" smtClean="0"/>
              <a:t>De Motu. </a:t>
            </a:r>
            <a:r>
              <a:rPr lang="es-ES" sz="2300" dirty="0" smtClean="0"/>
              <a:t>Continuas referencias en los </a:t>
            </a:r>
            <a:r>
              <a:rPr lang="es-ES" sz="2300" i="1" dirty="0" err="1" smtClean="0"/>
              <a:t>Discorsi</a:t>
            </a:r>
            <a:r>
              <a:rPr lang="es-ES" sz="2300" i="1" dirty="0" smtClean="0"/>
              <a:t>.</a:t>
            </a:r>
            <a:endParaRPr lang="es-ES" sz="2300" dirty="0"/>
          </a:p>
        </p:txBody>
      </p:sp>
      <p:sp>
        <p:nvSpPr>
          <p:cNvPr id="4" name="3 CuadroTexto"/>
          <p:cNvSpPr txBox="1"/>
          <p:nvPr/>
        </p:nvSpPr>
        <p:spPr>
          <a:xfrm>
            <a:off x="197260" y="1268504"/>
            <a:ext cx="8856984" cy="446276"/>
          </a:xfrm>
          <a:prstGeom prst="rect">
            <a:avLst/>
          </a:prstGeom>
          <a:noFill/>
        </p:spPr>
        <p:txBody>
          <a:bodyPr wrap="square" rtlCol="0">
            <a:spAutoFit/>
          </a:bodyPr>
          <a:lstStyle/>
          <a:p>
            <a:r>
              <a:rPr lang="es-ES" sz="2300" dirty="0" smtClean="0"/>
              <a:t>Combinación de observación, medida y demostración matemática.</a:t>
            </a:r>
            <a:endParaRPr lang="es-ES" sz="2300" dirty="0"/>
          </a:p>
        </p:txBody>
      </p:sp>
      <p:sp>
        <p:nvSpPr>
          <p:cNvPr id="5" name="4 CuadroTexto"/>
          <p:cNvSpPr txBox="1"/>
          <p:nvPr/>
        </p:nvSpPr>
        <p:spPr>
          <a:xfrm>
            <a:off x="386154" y="1988840"/>
            <a:ext cx="8668090" cy="800219"/>
          </a:xfrm>
          <a:prstGeom prst="rect">
            <a:avLst/>
          </a:prstGeom>
          <a:noFill/>
        </p:spPr>
        <p:txBody>
          <a:bodyPr wrap="square" rtlCol="0">
            <a:spAutoFit/>
          </a:bodyPr>
          <a:lstStyle/>
          <a:p>
            <a:r>
              <a:rPr lang="es-ES" sz="2300" b="1" dirty="0" smtClean="0"/>
              <a:t>-1591: </a:t>
            </a:r>
            <a:r>
              <a:rPr lang="es-ES" sz="2300" dirty="0" smtClean="0"/>
              <a:t>Muere </a:t>
            </a:r>
            <a:r>
              <a:rPr lang="es-ES" sz="2300" dirty="0" err="1" smtClean="0"/>
              <a:t>Vincenzio</a:t>
            </a:r>
            <a:r>
              <a:rPr lang="es-ES" sz="2300" dirty="0" smtClean="0"/>
              <a:t>. Galileo debe hacerse cargo de las obligaciones familiares: Situación económica insostenible.</a:t>
            </a:r>
            <a:endParaRPr lang="es-ES" sz="2300" b="1" dirty="0"/>
          </a:p>
        </p:txBody>
      </p:sp>
      <p:sp>
        <p:nvSpPr>
          <p:cNvPr id="6" name="5 CuadroTexto"/>
          <p:cNvSpPr txBox="1"/>
          <p:nvPr/>
        </p:nvSpPr>
        <p:spPr>
          <a:xfrm>
            <a:off x="5724128" y="2789059"/>
            <a:ext cx="3168352" cy="3277820"/>
          </a:xfrm>
          <a:prstGeom prst="rect">
            <a:avLst/>
          </a:prstGeom>
          <a:noFill/>
        </p:spPr>
        <p:txBody>
          <a:bodyPr wrap="square" rtlCol="0">
            <a:spAutoFit/>
          </a:bodyPr>
          <a:lstStyle/>
          <a:p>
            <a:r>
              <a:rPr lang="es-ES" sz="2300" dirty="0" smtClean="0"/>
              <a:t>De nuevo </a:t>
            </a:r>
            <a:r>
              <a:rPr lang="es-ES" sz="2300" b="1" dirty="0" err="1" smtClean="0"/>
              <a:t>Dal</a:t>
            </a:r>
            <a:r>
              <a:rPr lang="es-ES" sz="2300" b="1" dirty="0" smtClean="0"/>
              <a:t> Monte</a:t>
            </a:r>
            <a:r>
              <a:rPr lang="es-ES" sz="2300" dirty="0" smtClean="0"/>
              <a:t> y su hermano (cardenal en Venecia) vienen en su ayuda: Designado Catedrático de Matemáticas de la prestigiosa Universidad de Padua (28 años!): 180 florines de salario anual.</a:t>
            </a:r>
            <a:endParaRPr lang="es-ES" sz="2300" dirty="0"/>
          </a:p>
        </p:txBody>
      </p:sp>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260" y="2789059"/>
            <a:ext cx="5173110" cy="3718173"/>
          </a:xfrm>
          <a:prstGeom prst="rect">
            <a:avLst/>
          </a:prstGeom>
        </p:spPr>
      </p:pic>
    </p:spTree>
    <p:extLst>
      <p:ext uri="{BB962C8B-B14F-4D97-AF65-F5344CB8AC3E}">
        <p14:creationId xmlns:p14="http://schemas.microsoft.com/office/powerpoint/2010/main" val="235850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16</a:t>
            </a:fld>
            <a:endParaRPr lang="es-ES">
              <a:solidFill>
                <a:srgbClr val="FFFFFF"/>
              </a:solidFill>
              <a:latin typeface="Times New Roman"/>
            </a:endParaRPr>
          </a:p>
        </p:txBody>
      </p:sp>
      <p:sp>
        <p:nvSpPr>
          <p:cNvPr id="3" name="2 CuadroTexto"/>
          <p:cNvSpPr txBox="1"/>
          <p:nvPr/>
        </p:nvSpPr>
        <p:spPr>
          <a:xfrm>
            <a:off x="179512" y="332656"/>
            <a:ext cx="8856984" cy="446276"/>
          </a:xfrm>
          <a:prstGeom prst="rect">
            <a:avLst/>
          </a:prstGeom>
          <a:noFill/>
        </p:spPr>
        <p:txBody>
          <a:bodyPr wrap="square" rtlCol="0">
            <a:spAutoFit/>
          </a:bodyPr>
          <a:lstStyle/>
          <a:p>
            <a:r>
              <a:rPr lang="es-ES" sz="2300" dirty="0" smtClean="0"/>
              <a:t>Primeros cursos: Euclides y Astronomía de Ptolomeo. Brillante.</a:t>
            </a:r>
            <a:endParaRPr lang="es-ES" sz="2300" dirty="0"/>
          </a:p>
        </p:txBody>
      </p:sp>
      <p:sp>
        <p:nvSpPr>
          <p:cNvPr id="4" name="3 CuadroTexto"/>
          <p:cNvSpPr txBox="1"/>
          <p:nvPr/>
        </p:nvSpPr>
        <p:spPr>
          <a:xfrm>
            <a:off x="179512" y="829711"/>
            <a:ext cx="8712968" cy="446276"/>
          </a:xfrm>
          <a:prstGeom prst="rect">
            <a:avLst/>
          </a:prstGeom>
          <a:noFill/>
        </p:spPr>
        <p:txBody>
          <a:bodyPr wrap="square" rtlCol="0">
            <a:spAutoFit/>
          </a:bodyPr>
          <a:lstStyle/>
          <a:p>
            <a:r>
              <a:rPr lang="es-ES" sz="2300" dirty="0" smtClean="0"/>
              <a:t>Asesora a los constructores de barcos del Arsenal de Venecia.</a:t>
            </a:r>
            <a:endParaRPr lang="es-ES" sz="2300" dirty="0"/>
          </a:p>
        </p:txBody>
      </p:sp>
      <p:sp>
        <p:nvSpPr>
          <p:cNvPr id="5" name="4 CuadroTexto"/>
          <p:cNvSpPr txBox="1"/>
          <p:nvPr/>
        </p:nvSpPr>
        <p:spPr>
          <a:xfrm>
            <a:off x="179512" y="1412776"/>
            <a:ext cx="8712968" cy="830997"/>
          </a:xfrm>
          <a:prstGeom prst="rect">
            <a:avLst/>
          </a:prstGeom>
          <a:noFill/>
        </p:spPr>
        <p:txBody>
          <a:bodyPr wrap="square" rtlCol="0">
            <a:spAutoFit/>
          </a:bodyPr>
          <a:lstStyle/>
          <a:p>
            <a:r>
              <a:rPr lang="es-ES" sz="2300" dirty="0" smtClean="0"/>
              <a:t>-</a:t>
            </a:r>
            <a:r>
              <a:rPr lang="es-ES" sz="2300" b="1" dirty="0" smtClean="0"/>
              <a:t>1593: </a:t>
            </a:r>
            <a:r>
              <a:rPr lang="es-ES" sz="2400" i="1" dirty="0" err="1"/>
              <a:t>Trattato</a:t>
            </a:r>
            <a:r>
              <a:rPr lang="es-ES" sz="2400" i="1" dirty="0"/>
              <a:t> di </a:t>
            </a:r>
            <a:r>
              <a:rPr lang="es-ES" sz="2400" i="1" dirty="0" err="1" smtClean="0"/>
              <a:t>Mechaniche</a:t>
            </a:r>
            <a:r>
              <a:rPr lang="es-ES" sz="2400" i="1" dirty="0" smtClean="0"/>
              <a:t>: </a:t>
            </a:r>
            <a:r>
              <a:rPr lang="es-ES" sz="2400" dirty="0" smtClean="0"/>
              <a:t>Primer texto moderno de mecánica. Formulación matemática de los principios generales (palanca, etc.)</a:t>
            </a:r>
            <a:endParaRPr lang="es-ES" sz="2300" dirty="0"/>
          </a:p>
        </p:txBody>
      </p:sp>
      <p:sp>
        <p:nvSpPr>
          <p:cNvPr id="6" name="5 CuadroTexto"/>
          <p:cNvSpPr txBox="1"/>
          <p:nvPr/>
        </p:nvSpPr>
        <p:spPr>
          <a:xfrm>
            <a:off x="207523" y="2278128"/>
            <a:ext cx="8856984" cy="446276"/>
          </a:xfrm>
          <a:prstGeom prst="rect">
            <a:avLst/>
          </a:prstGeom>
          <a:noFill/>
        </p:spPr>
        <p:txBody>
          <a:bodyPr wrap="square" rtlCol="0">
            <a:spAutoFit/>
          </a:bodyPr>
          <a:lstStyle/>
          <a:p>
            <a:r>
              <a:rPr lang="es-ES" sz="2300" dirty="0" smtClean="0"/>
              <a:t>Buenos amigos entre la élite cultural de Padua. Prestigio creciente. Kepler</a:t>
            </a:r>
            <a:endParaRPr lang="es-ES" sz="2300" dirty="0"/>
          </a:p>
        </p:txBody>
      </p:sp>
      <p:sp>
        <p:nvSpPr>
          <p:cNvPr id="8" name="7 CuadroTexto"/>
          <p:cNvSpPr txBox="1"/>
          <p:nvPr/>
        </p:nvSpPr>
        <p:spPr>
          <a:xfrm>
            <a:off x="395536" y="2852936"/>
            <a:ext cx="8640960" cy="446276"/>
          </a:xfrm>
          <a:prstGeom prst="rect">
            <a:avLst/>
          </a:prstGeom>
          <a:noFill/>
        </p:spPr>
        <p:txBody>
          <a:bodyPr wrap="square" rtlCol="0">
            <a:spAutoFit/>
          </a:bodyPr>
          <a:lstStyle/>
          <a:p>
            <a:r>
              <a:rPr lang="es-ES" sz="2300" b="1" dirty="0" smtClean="0"/>
              <a:t>-1599: </a:t>
            </a:r>
            <a:r>
              <a:rPr lang="es-ES" sz="2300" dirty="0" smtClean="0"/>
              <a:t>Renovación del contrato por 6 años: 320 florines/año.</a:t>
            </a:r>
            <a:endParaRPr lang="es-ES" sz="2300" b="1" dirty="0"/>
          </a:p>
        </p:txBody>
      </p:sp>
      <p:sp>
        <p:nvSpPr>
          <p:cNvPr id="9" name="8 CuadroTexto"/>
          <p:cNvSpPr txBox="1"/>
          <p:nvPr/>
        </p:nvSpPr>
        <p:spPr>
          <a:xfrm>
            <a:off x="3851920" y="3356992"/>
            <a:ext cx="5292081" cy="3385542"/>
          </a:xfrm>
          <a:prstGeom prst="rect">
            <a:avLst/>
          </a:prstGeom>
          <a:noFill/>
        </p:spPr>
        <p:txBody>
          <a:bodyPr wrap="square" rtlCol="0">
            <a:spAutoFit/>
          </a:bodyPr>
          <a:lstStyle/>
          <a:p>
            <a:r>
              <a:rPr lang="es-ES" sz="2300" dirty="0" smtClean="0"/>
              <a:t>-</a:t>
            </a:r>
            <a:r>
              <a:rPr lang="es-ES" sz="2300" b="1" dirty="0" smtClean="0"/>
              <a:t>1597: </a:t>
            </a:r>
            <a:r>
              <a:rPr lang="es-ES" sz="2300" dirty="0" smtClean="0"/>
              <a:t>Invento de su primer instrumento científico comercial: el </a:t>
            </a:r>
            <a:r>
              <a:rPr lang="es-ES" sz="2300" i="1" dirty="0" smtClean="0"/>
              <a:t>Compás </a:t>
            </a:r>
            <a:r>
              <a:rPr lang="es-ES" sz="2300" i="1" dirty="0" err="1" smtClean="0"/>
              <a:t>Geomé-trico</a:t>
            </a:r>
            <a:r>
              <a:rPr lang="es-ES" sz="2300" i="1" dirty="0" smtClean="0"/>
              <a:t> Militar: </a:t>
            </a:r>
            <a:r>
              <a:rPr lang="es-ES" sz="2300" dirty="0" smtClean="0"/>
              <a:t>Permitía </a:t>
            </a:r>
            <a:r>
              <a:rPr lang="es-ES" sz="2400" dirty="0"/>
              <a:t>calcular ángulos, obtener raíces cuadradas y cúbicas, </a:t>
            </a:r>
            <a:r>
              <a:rPr lang="es-ES" sz="2400" dirty="0" err="1" smtClean="0"/>
              <a:t>calcu</a:t>
            </a:r>
            <a:r>
              <a:rPr lang="es-ES" sz="2400" dirty="0" smtClean="0"/>
              <a:t>-lar </a:t>
            </a:r>
            <a:r>
              <a:rPr lang="es-ES" sz="2400" dirty="0"/>
              <a:t>el interés compuesto o determinar la carga adecuada para un </a:t>
            </a:r>
            <a:r>
              <a:rPr lang="es-ES" sz="2400" dirty="0" smtClean="0"/>
              <a:t>cañón. Éxito enorme. Muchos estudiantes famosos.</a:t>
            </a:r>
          </a:p>
          <a:p>
            <a:r>
              <a:rPr lang="es-ES" sz="2400" dirty="0" smtClean="0"/>
              <a:t>Primera publicación impresa (1603). Dedicada a Cosme de Medici.</a:t>
            </a:r>
            <a:endParaRPr lang="es-ES" sz="2300" dirty="0"/>
          </a:p>
        </p:txBody>
      </p:sp>
      <p:pic>
        <p:nvPicPr>
          <p:cNvPr id="10" name="0 Imagen"/>
          <p:cNvPicPr/>
          <p:nvPr/>
        </p:nvPicPr>
        <p:blipFill>
          <a:blip r:embed="rId2">
            <a:extLst>
              <a:ext uri="{28A0092B-C50C-407E-A947-70E740481C1C}">
                <a14:useLocalDpi xmlns:a14="http://schemas.microsoft.com/office/drawing/2010/main" val="0"/>
              </a:ext>
            </a:extLst>
          </a:blip>
          <a:stretch>
            <a:fillRect/>
          </a:stretch>
        </p:blipFill>
        <p:spPr>
          <a:xfrm>
            <a:off x="179512" y="3501682"/>
            <a:ext cx="3672408" cy="3086909"/>
          </a:xfrm>
          <a:prstGeom prst="rect">
            <a:avLst/>
          </a:prstGeom>
        </p:spPr>
      </p:pic>
    </p:spTree>
    <p:extLst>
      <p:ext uri="{BB962C8B-B14F-4D97-AF65-F5344CB8AC3E}">
        <p14:creationId xmlns:p14="http://schemas.microsoft.com/office/powerpoint/2010/main" val="48562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17</a:t>
            </a:fld>
            <a:endParaRPr lang="es-ES">
              <a:solidFill>
                <a:srgbClr val="FFFFFF"/>
              </a:solidFill>
              <a:latin typeface="Times New Roman"/>
            </a:endParaRPr>
          </a:p>
        </p:txBody>
      </p:sp>
      <p:pic>
        <p:nvPicPr>
          <p:cNvPr id="3" name="0 Imagen"/>
          <p:cNvPicPr/>
          <p:nvPr/>
        </p:nvPicPr>
        <p:blipFill>
          <a:blip r:embed="rId2" cstate="print">
            <a:extLst>
              <a:ext uri="{28A0092B-C50C-407E-A947-70E740481C1C}">
                <a14:useLocalDpi xmlns:a14="http://schemas.microsoft.com/office/drawing/2010/main" val="0"/>
              </a:ext>
            </a:extLst>
          </a:blip>
          <a:stretch>
            <a:fillRect/>
          </a:stretch>
        </p:blipFill>
        <p:spPr>
          <a:xfrm>
            <a:off x="467544" y="332656"/>
            <a:ext cx="2448272" cy="3240360"/>
          </a:xfrm>
          <a:prstGeom prst="rect">
            <a:avLst/>
          </a:prstGeom>
        </p:spPr>
      </p:pic>
      <p:sp>
        <p:nvSpPr>
          <p:cNvPr id="4" name="3 Rectángulo"/>
          <p:cNvSpPr/>
          <p:nvPr/>
        </p:nvSpPr>
        <p:spPr>
          <a:xfrm>
            <a:off x="623920" y="3636335"/>
            <a:ext cx="2135520" cy="410882"/>
          </a:xfrm>
          <a:prstGeom prst="rect">
            <a:avLst/>
          </a:prstGeom>
        </p:spPr>
        <p:txBody>
          <a:bodyPr wrap="none">
            <a:spAutoFit/>
          </a:bodyPr>
          <a:lstStyle/>
          <a:p>
            <a:pPr algn="ctr">
              <a:lnSpc>
                <a:spcPct val="115000"/>
              </a:lnSpc>
              <a:spcAft>
                <a:spcPts val="0"/>
              </a:spcAft>
            </a:pPr>
            <a:r>
              <a:rPr lang="es-ES" b="1" dirty="0">
                <a:latin typeface="Calibri"/>
                <a:ea typeface="Calibri"/>
                <a:cs typeface="Times New Roman"/>
              </a:rPr>
              <a:t>Galileo a los 42 años</a:t>
            </a:r>
            <a:endParaRPr lang="es-ES" sz="1600" dirty="0">
              <a:effectLst/>
              <a:latin typeface="Calibri"/>
              <a:ea typeface="Calibri"/>
              <a:cs typeface="Times New Roman"/>
            </a:endParaRPr>
          </a:p>
        </p:txBody>
      </p:sp>
      <p:sp>
        <p:nvSpPr>
          <p:cNvPr id="5" name="4 CuadroTexto"/>
          <p:cNvSpPr txBox="1"/>
          <p:nvPr/>
        </p:nvSpPr>
        <p:spPr>
          <a:xfrm>
            <a:off x="3059832" y="332656"/>
            <a:ext cx="6084168" cy="1200329"/>
          </a:xfrm>
          <a:prstGeom prst="rect">
            <a:avLst/>
          </a:prstGeom>
          <a:noFill/>
        </p:spPr>
        <p:txBody>
          <a:bodyPr wrap="square" rtlCol="0">
            <a:spAutoFit/>
          </a:bodyPr>
          <a:lstStyle/>
          <a:p>
            <a:r>
              <a:rPr lang="es-ES" sz="2300" b="1" dirty="0" smtClean="0"/>
              <a:t>-1599: </a:t>
            </a:r>
            <a:r>
              <a:rPr lang="es-ES" sz="2300" dirty="0" smtClean="0"/>
              <a:t>Conoce en Venecia a la joven de </a:t>
            </a:r>
            <a:r>
              <a:rPr lang="es-ES" sz="2400" dirty="0"/>
              <a:t>21 años, </a:t>
            </a:r>
            <a:r>
              <a:rPr lang="es-ES" sz="2400" b="1" dirty="0"/>
              <a:t>Marina </a:t>
            </a:r>
            <a:r>
              <a:rPr lang="es-ES" sz="2400" b="1" dirty="0" smtClean="0"/>
              <a:t>Gamba. </a:t>
            </a:r>
            <a:r>
              <a:rPr lang="es-ES" sz="2400" dirty="0" smtClean="0"/>
              <a:t>Relación durante 12 años. La instala en Padua, a 5 minutos de su casa.</a:t>
            </a:r>
            <a:endParaRPr lang="es-ES" sz="2300" b="1" dirty="0"/>
          </a:p>
        </p:txBody>
      </p:sp>
      <p:sp>
        <p:nvSpPr>
          <p:cNvPr id="6" name="5 CuadroTexto"/>
          <p:cNvSpPr txBox="1"/>
          <p:nvPr/>
        </p:nvSpPr>
        <p:spPr>
          <a:xfrm>
            <a:off x="3059832" y="1628800"/>
            <a:ext cx="5904656" cy="830997"/>
          </a:xfrm>
          <a:prstGeom prst="rect">
            <a:avLst/>
          </a:prstGeom>
          <a:noFill/>
        </p:spPr>
        <p:txBody>
          <a:bodyPr wrap="square" rtlCol="0">
            <a:spAutoFit/>
          </a:bodyPr>
          <a:lstStyle/>
          <a:p>
            <a:r>
              <a:rPr lang="es-ES" sz="2300" b="1" dirty="0" smtClean="0"/>
              <a:t>-1600: </a:t>
            </a:r>
            <a:r>
              <a:rPr lang="es-ES" sz="2300" dirty="0" smtClean="0"/>
              <a:t>Nace </a:t>
            </a:r>
            <a:r>
              <a:rPr lang="es-ES" sz="2300" b="1" dirty="0" smtClean="0"/>
              <a:t>Virginia, </a:t>
            </a:r>
            <a:r>
              <a:rPr lang="es-ES" sz="2400" dirty="0" smtClean="0"/>
              <a:t> “hija </a:t>
            </a:r>
            <a:r>
              <a:rPr lang="es-ES" sz="2400" dirty="0"/>
              <a:t>de Marina de Venecia y fruto de la fornicación”. </a:t>
            </a:r>
            <a:endParaRPr lang="es-ES" sz="2300" b="1" dirty="0"/>
          </a:p>
        </p:txBody>
      </p:sp>
      <p:sp>
        <p:nvSpPr>
          <p:cNvPr id="7" name="6 CuadroTexto"/>
          <p:cNvSpPr txBox="1"/>
          <p:nvPr/>
        </p:nvSpPr>
        <p:spPr>
          <a:xfrm>
            <a:off x="3120618" y="2459797"/>
            <a:ext cx="5832648" cy="830997"/>
          </a:xfrm>
          <a:prstGeom prst="rect">
            <a:avLst/>
          </a:prstGeom>
          <a:noFill/>
        </p:spPr>
        <p:txBody>
          <a:bodyPr wrap="square" rtlCol="0">
            <a:spAutoFit/>
          </a:bodyPr>
          <a:lstStyle/>
          <a:p>
            <a:r>
              <a:rPr lang="es-ES" sz="2300" b="1" dirty="0" smtClean="0"/>
              <a:t>-1601: </a:t>
            </a:r>
            <a:r>
              <a:rPr lang="es-ES" sz="2300" dirty="0" smtClean="0"/>
              <a:t>Nace Livia.</a:t>
            </a:r>
            <a:r>
              <a:rPr lang="es-ES" sz="2400" dirty="0" smtClean="0"/>
              <a:t> </a:t>
            </a:r>
            <a:r>
              <a:rPr lang="es-ES" sz="2400" dirty="0"/>
              <a:t>“hija de Marina Gamba y de</a:t>
            </a:r>
            <a:r>
              <a:rPr lang="es-ES" sz="2400" dirty="0" smtClean="0"/>
              <a:t>…” (espacio en blanco).</a:t>
            </a:r>
            <a:endParaRPr lang="es-ES" sz="2300" b="1" dirty="0"/>
          </a:p>
        </p:txBody>
      </p:sp>
      <p:sp>
        <p:nvSpPr>
          <p:cNvPr id="9" name="8 CuadroTexto"/>
          <p:cNvSpPr txBox="1"/>
          <p:nvPr/>
        </p:nvSpPr>
        <p:spPr>
          <a:xfrm>
            <a:off x="3120618" y="3426277"/>
            <a:ext cx="6023382" cy="830997"/>
          </a:xfrm>
          <a:prstGeom prst="rect">
            <a:avLst/>
          </a:prstGeom>
          <a:noFill/>
        </p:spPr>
        <p:txBody>
          <a:bodyPr wrap="square" rtlCol="0">
            <a:spAutoFit/>
          </a:bodyPr>
          <a:lstStyle/>
          <a:p>
            <a:r>
              <a:rPr lang="es-ES" sz="2300" b="1" dirty="0" smtClean="0"/>
              <a:t>-1606: </a:t>
            </a:r>
            <a:r>
              <a:rPr lang="es-ES" sz="2300" dirty="0" smtClean="0"/>
              <a:t> Nace </a:t>
            </a:r>
            <a:r>
              <a:rPr lang="es-ES" sz="2400" dirty="0" smtClean="0"/>
              <a:t>“</a:t>
            </a:r>
            <a:r>
              <a:rPr lang="es-ES" sz="2400" dirty="0" err="1" smtClean="0"/>
              <a:t>Vincenzio</a:t>
            </a:r>
            <a:r>
              <a:rPr lang="es-ES" sz="2400" dirty="0" smtClean="0"/>
              <a:t> </a:t>
            </a:r>
            <a:r>
              <a:rPr lang="es-ES" sz="2400" dirty="0"/>
              <a:t>Andrea, hijo de </a:t>
            </a:r>
            <a:r>
              <a:rPr lang="es-ES" sz="2400" i="1" dirty="0"/>
              <a:t>Madonna</a:t>
            </a:r>
            <a:r>
              <a:rPr lang="es-ES" sz="2400" dirty="0"/>
              <a:t> </a:t>
            </a:r>
            <a:r>
              <a:rPr lang="es-ES" sz="2400" dirty="0" smtClean="0"/>
              <a:t> Marina </a:t>
            </a:r>
            <a:r>
              <a:rPr lang="es-ES" sz="2400" dirty="0"/>
              <a:t>y de padre desconocido”. </a:t>
            </a:r>
            <a:endParaRPr lang="es-ES" sz="2300" b="1" dirty="0"/>
          </a:p>
        </p:txBody>
      </p:sp>
      <p:sp>
        <p:nvSpPr>
          <p:cNvPr id="10" name="9 CuadroTexto"/>
          <p:cNvSpPr txBox="1"/>
          <p:nvPr/>
        </p:nvSpPr>
        <p:spPr>
          <a:xfrm>
            <a:off x="323528" y="4248618"/>
            <a:ext cx="8712968" cy="446276"/>
          </a:xfrm>
          <a:prstGeom prst="rect">
            <a:avLst/>
          </a:prstGeom>
          <a:noFill/>
        </p:spPr>
        <p:txBody>
          <a:bodyPr wrap="square" rtlCol="0">
            <a:spAutoFit/>
          </a:bodyPr>
          <a:lstStyle/>
          <a:p>
            <a:r>
              <a:rPr lang="es-ES" sz="2300" dirty="0" smtClean="0"/>
              <a:t>Situación habitual. Diferente posición social. </a:t>
            </a:r>
            <a:endParaRPr lang="es-ES" sz="2300" dirty="0"/>
          </a:p>
        </p:txBody>
      </p:sp>
      <p:sp>
        <p:nvSpPr>
          <p:cNvPr id="11" name="10 CuadroTexto"/>
          <p:cNvSpPr txBox="1"/>
          <p:nvPr/>
        </p:nvSpPr>
        <p:spPr>
          <a:xfrm>
            <a:off x="251520" y="4719569"/>
            <a:ext cx="8892480" cy="1154162"/>
          </a:xfrm>
          <a:prstGeom prst="rect">
            <a:avLst/>
          </a:prstGeom>
          <a:noFill/>
        </p:spPr>
        <p:txBody>
          <a:bodyPr wrap="square" rtlCol="0">
            <a:spAutoFit/>
          </a:bodyPr>
          <a:lstStyle/>
          <a:p>
            <a:r>
              <a:rPr lang="es-ES" sz="2300" b="1" dirty="0" smtClean="0"/>
              <a:t>-1604: </a:t>
            </a:r>
            <a:r>
              <a:rPr lang="es-ES" sz="2300" i="1" dirty="0" smtClean="0"/>
              <a:t>Supernova de Kepler </a:t>
            </a:r>
            <a:r>
              <a:rPr lang="es-ES" sz="2300" dirty="0" smtClean="0"/>
              <a:t>(contactos previos epistolares). 1572: </a:t>
            </a:r>
            <a:r>
              <a:rPr lang="es-ES" sz="2300" dirty="0" err="1" smtClean="0"/>
              <a:t>Super</a:t>
            </a:r>
            <a:r>
              <a:rPr lang="es-ES" sz="2300" dirty="0" smtClean="0"/>
              <a:t>-nova de </a:t>
            </a:r>
            <a:r>
              <a:rPr lang="es-ES" sz="2300" dirty="0" err="1" smtClean="0"/>
              <a:t>Brahe</a:t>
            </a:r>
            <a:r>
              <a:rPr lang="es-ES" sz="2300" dirty="0" smtClean="0"/>
              <a:t> en Casiopea. ¡Sin paralaje! Más allá de Júpiter, en el mundo </a:t>
            </a:r>
            <a:r>
              <a:rPr lang="es-ES" sz="2300" i="1" dirty="0" err="1" smtClean="0"/>
              <a:t>supralunar</a:t>
            </a:r>
            <a:r>
              <a:rPr lang="es-ES" sz="2300" dirty="0" smtClean="0"/>
              <a:t>. ¡No es inmutable! ¿Hipótesis de Copérnico reales?</a:t>
            </a:r>
            <a:endParaRPr lang="es-ES" sz="2300" b="1" i="1" dirty="0"/>
          </a:p>
        </p:txBody>
      </p:sp>
      <p:sp>
        <p:nvSpPr>
          <p:cNvPr id="12" name="11 CuadroTexto"/>
          <p:cNvSpPr txBox="1"/>
          <p:nvPr/>
        </p:nvSpPr>
        <p:spPr>
          <a:xfrm>
            <a:off x="251520" y="5949280"/>
            <a:ext cx="8892480" cy="446276"/>
          </a:xfrm>
          <a:prstGeom prst="rect">
            <a:avLst/>
          </a:prstGeom>
          <a:noFill/>
        </p:spPr>
        <p:txBody>
          <a:bodyPr wrap="square" rtlCol="0">
            <a:spAutoFit/>
          </a:bodyPr>
          <a:lstStyle/>
          <a:p>
            <a:r>
              <a:rPr lang="es-ES" sz="2300" dirty="0" smtClean="0"/>
              <a:t>Galileo trata de usarla para probar el movimiento de la Tierra. </a:t>
            </a:r>
            <a:endParaRPr lang="es-ES" sz="2300" dirty="0"/>
          </a:p>
        </p:txBody>
      </p:sp>
    </p:spTree>
    <p:extLst>
      <p:ext uri="{BB962C8B-B14F-4D97-AF65-F5344CB8AC3E}">
        <p14:creationId xmlns:p14="http://schemas.microsoft.com/office/powerpoint/2010/main" val="375070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18</a:t>
            </a:fld>
            <a:endParaRPr lang="es-ES">
              <a:solidFill>
                <a:srgbClr val="FFFFFF"/>
              </a:solidFill>
              <a:latin typeface="Times New Roman"/>
            </a:endParaRPr>
          </a:p>
        </p:txBody>
      </p:sp>
      <p:sp>
        <p:nvSpPr>
          <p:cNvPr id="4" name="3 CuadroTexto"/>
          <p:cNvSpPr txBox="1"/>
          <p:nvPr/>
        </p:nvSpPr>
        <p:spPr>
          <a:xfrm>
            <a:off x="251520" y="332656"/>
            <a:ext cx="8424936" cy="492443"/>
          </a:xfrm>
          <a:prstGeom prst="rect">
            <a:avLst/>
          </a:prstGeom>
          <a:noFill/>
        </p:spPr>
        <p:txBody>
          <a:bodyPr wrap="square" rtlCol="0">
            <a:spAutoFit/>
          </a:bodyPr>
          <a:lstStyle/>
          <a:p>
            <a:r>
              <a:rPr lang="es-ES" sz="2600" b="1" dirty="0" smtClean="0">
                <a:solidFill>
                  <a:srgbClr val="FFC000"/>
                </a:solidFill>
              </a:rPr>
              <a:t>El Telescopio.</a:t>
            </a:r>
            <a:endParaRPr lang="es-ES" sz="2600" b="1" dirty="0">
              <a:solidFill>
                <a:srgbClr val="FFC000"/>
              </a:solidFill>
            </a:endParaRPr>
          </a:p>
        </p:txBody>
      </p:sp>
      <p:sp>
        <p:nvSpPr>
          <p:cNvPr id="5" name="4 CuadroTexto"/>
          <p:cNvSpPr txBox="1"/>
          <p:nvPr/>
        </p:nvSpPr>
        <p:spPr>
          <a:xfrm>
            <a:off x="251520" y="980728"/>
            <a:ext cx="8424936" cy="830997"/>
          </a:xfrm>
          <a:prstGeom prst="rect">
            <a:avLst/>
          </a:prstGeom>
          <a:noFill/>
        </p:spPr>
        <p:txBody>
          <a:bodyPr wrap="square" rtlCol="0">
            <a:spAutoFit/>
          </a:bodyPr>
          <a:lstStyle/>
          <a:p>
            <a:r>
              <a:rPr lang="es-ES" sz="2300" b="1" dirty="0" smtClean="0"/>
              <a:t>Mayo, 1609: </a:t>
            </a:r>
            <a:r>
              <a:rPr lang="es-ES" sz="2300" dirty="0" smtClean="0"/>
              <a:t>Carta de </a:t>
            </a:r>
            <a:r>
              <a:rPr lang="es-ES" sz="2400" b="1" dirty="0"/>
              <a:t>Paolo </a:t>
            </a:r>
            <a:r>
              <a:rPr lang="es-ES" sz="2400" b="1" dirty="0" err="1"/>
              <a:t>Sarpi</a:t>
            </a:r>
            <a:r>
              <a:rPr lang="es-ES" sz="2400" dirty="0"/>
              <a:t> </a:t>
            </a:r>
            <a:r>
              <a:rPr lang="es-ES" sz="2400" dirty="0" smtClean="0"/>
              <a:t>sobre un curioso invento de un holandés para acercar los objetos lejanos.</a:t>
            </a:r>
            <a:endParaRPr lang="es-ES" sz="2300" b="1" dirty="0"/>
          </a:p>
        </p:txBody>
      </p:sp>
      <p:sp>
        <p:nvSpPr>
          <p:cNvPr id="7" name="6 CuadroTexto"/>
          <p:cNvSpPr txBox="1"/>
          <p:nvPr/>
        </p:nvSpPr>
        <p:spPr>
          <a:xfrm>
            <a:off x="143508" y="1858716"/>
            <a:ext cx="8640960" cy="800219"/>
          </a:xfrm>
          <a:prstGeom prst="rect">
            <a:avLst/>
          </a:prstGeom>
          <a:noFill/>
        </p:spPr>
        <p:txBody>
          <a:bodyPr wrap="square" rtlCol="0">
            <a:spAutoFit/>
          </a:bodyPr>
          <a:lstStyle/>
          <a:p>
            <a:r>
              <a:rPr lang="es-ES" sz="2300" dirty="0" smtClean="0"/>
              <a:t>Galileo pronto comprende el principio y trata de mejorarlo con su teoría de la refracción. Pulió él mismo lentes y construyó varios catalejos.</a:t>
            </a:r>
            <a:endParaRPr lang="es-ES" sz="2300" dirty="0"/>
          </a:p>
        </p:txBody>
      </p:sp>
      <p:sp>
        <p:nvSpPr>
          <p:cNvPr id="8" name="7 CuadroTexto"/>
          <p:cNvSpPr txBox="1"/>
          <p:nvPr/>
        </p:nvSpPr>
        <p:spPr>
          <a:xfrm>
            <a:off x="251520" y="2681585"/>
            <a:ext cx="8640960" cy="446276"/>
          </a:xfrm>
          <a:prstGeom prst="rect">
            <a:avLst/>
          </a:prstGeom>
          <a:noFill/>
        </p:spPr>
        <p:txBody>
          <a:bodyPr wrap="square" rtlCol="0">
            <a:spAutoFit/>
          </a:bodyPr>
          <a:lstStyle/>
          <a:p>
            <a:r>
              <a:rPr lang="es-ES" sz="2300" dirty="0" err="1" smtClean="0"/>
              <a:t>Sarpi</a:t>
            </a:r>
            <a:r>
              <a:rPr lang="es-ES" sz="2300" dirty="0" smtClean="0"/>
              <a:t> organiza una demostración ante el Senado veneciano. </a:t>
            </a:r>
            <a:endParaRPr lang="es-ES" sz="2300" dirty="0"/>
          </a:p>
        </p:txBody>
      </p:sp>
      <p:sp>
        <p:nvSpPr>
          <p:cNvPr id="9" name="8 CuadroTexto"/>
          <p:cNvSpPr txBox="1"/>
          <p:nvPr/>
        </p:nvSpPr>
        <p:spPr>
          <a:xfrm>
            <a:off x="288332" y="3245549"/>
            <a:ext cx="5544616" cy="800219"/>
          </a:xfrm>
          <a:prstGeom prst="rect">
            <a:avLst/>
          </a:prstGeom>
          <a:noFill/>
        </p:spPr>
        <p:txBody>
          <a:bodyPr wrap="square" rtlCol="0">
            <a:spAutoFit/>
          </a:bodyPr>
          <a:lstStyle/>
          <a:p>
            <a:r>
              <a:rPr lang="es-ES" sz="2300" dirty="0" smtClean="0"/>
              <a:t>Galileo, astuto, ofrece su telescopio a la </a:t>
            </a:r>
            <a:r>
              <a:rPr lang="es-ES" sz="2300" i="1" dirty="0" err="1" smtClean="0"/>
              <a:t>Signoria</a:t>
            </a:r>
            <a:r>
              <a:rPr lang="es-ES" sz="2300" dirty="0" smtClean="0"/>
              <a:t> de Venecia. Ventajas</a:t>
            </a:r>
            <a:endParaRPr lang="es-ES" sz="2300" dirty="0"/>
          </a:p>
        </p:txBody>
      </p:sp>
      <p:pic>
        <p:nvPicPr>
          <p:cNvPr id="10" name="0 Imagen"/>
          <p:cNvPicPr/>
          <p:nvPr/>
        </p:nvPicPr>
        <p:blipFill>
          <a:blip r:embed="rId2">
            <a:extLst>
              <a:ext uri="{28A0092B-C50C-407E-A947-70E740481C1C}">
                <a14:useLocalDpi xmlns:a14="http://schemas.microsoft.com/office/drawing/2010/main" val="0"/>
              </a:ext>
            </a:extLst>
          </a:blip>
          <a:stretch>
            <a:fillRect/>
          </a:stretch>
        </p:blipFill>
        <p:spPr>
          <a:xfrm>
            <a:off x="5841524" y="3127861"/>
            <a:ext cx="2736304" cy="3314870"/>
          </a:xfrm>
          <a:prstGeom prst="rect">
            <a:avLst/>
          </a:prstGeom>
        </p:spPr>
      </p:pic>
      <p:sp>
        <p:nvSpPr>
          <p:cNvPr id="11" name="10 CuadroTexto"/>
          <p:cNvSpPr txBox="1"/>
          <p:nvPr/>
        </p:nvSpPr>
        <p:spPr>
          <a:xfrm>
            <a:off x="251520" y="4221088"/>
            <a:ext cx="5256584" cy="800219"/>
          </a:xfrm>
          <a:prstGeom prst="rect">
            <a:avLst/>
          </a:prstGeom>
          <a:noFill/>
        </p:spPr>
        <p:txBody>
          <a:bodyPr wrap="square" rtlCol="0">
            <a:spAutoFit/>
          </a:bodyPr>
          <a:lstStyle/>
          <a:p>
            <a:r>
              <a:rPr lang="es-ES" sz="2300" dirty="0" smtClean="0"/>
              <a:t>Agradecido, el Senado hace vitalicio el nombramiento de Galileo. 1.000 florines!</a:t>
            </a:r>
            <a:endParaRPr lang="es-ES" sz="2300" dirty="0"/>
          </a:p>
        </p:txBody>
      </p:sp>
      <p:sp>
        <p:nvSpPr>
          <p:cNvPr id="12" name="11 CuadroTexto"/>
          <p:cNvSpPr txBox="1"/>
          <p:nvPr/>
        </p:nvSpPr>
        <p:spPr>
          <a:xfrm>
            <a:off x="268384" y="5229200"/>
            <a:ext cx="5256584" cy="800219"/>
          </a:xfrm>
          <a:prstGeom prst="rect">
            <a:avLst/>
          </a:prstGeom>
          <a:noFill/>
        </p:spPr>
        <p:txBody>
          <a:bodyPr wrap="square" rtlCol="0">
            <a:spAutoFit/>
          </a:bodyPr>
          <a:lstStyle/>
          <a:p>
            <a:r>
              <a:rPr lang="es-ES" sz="2300" dirty="0" smtClean="0"/>
              <a:t>Críticas de sus enemigos, cuando llegaron otros catalejos desde Francia y Holanda.</a:t>
            </a:r>
            <a:endParaRPr lang="es-ES" sz="2300" dirty="0"/>
          </a:p>
        </p:txBody>
      </p:sp>
    </p:spTree>
    <p:extLst>
      <p:ext uri="{BB962C8B-B14F-4D97-AF65-F5344CB8AC3E}">
        <p14:creationId xmlns:p14="http://schemas.microsoft.com/office/powerpoint/2010/main" val="237643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19</a:t>
            </a:fld>
            <a:endParaRPr lang="es-ES">
              <a:solidFill>
                <a:srgbClr val="FFFFFF"/>
              </a:solidFill>
              <a:latin typeface="Times New Roman"/>
            </a:endParaRPr>
          </a:p>
        </p:txBody>
      </p:sp>
      <p:sp>
        <p:nvSpPr>
          <p:cNvPr id="3" name="2 CuadroTexto"/>
          <p:cNvSpPr txBox="1"/>
          <p:nvPr/>
        </p:nvSpPr>
        <p:spPr>
          <a:xfrm>
            <a:off x="107504" y="260648"/>
            <a:ext cx="8640960" cy="800219"/>
          </a:xfrm>
          <a:prstGeom prst="rect">
            <a:avLst/>
          </a:prstGeom>
          <a:noFill/>
        </p:spPr>
        <p:txBody>
          <a:bodyPr wrap="square" rtlCol="0">
            <a:spAutoFit/>
          </a:bodyPr>
          <a:lstStyle/>
          <a:p>
            <a:r>
              <a:rPr lang="es-ES" sz="2300" dirty="0" smtClean="0"/>
              <a:t>A finales de 1609, Galileo dirige un nuevo telescopio (~30 aumentos) al cielo…. ¡Y el mundo cambió!</a:t>
            </a:r>
            <a:endParaRPr lang="es-ES" sz="2300" dirty="0"/>
          </a:p>
        </p:txBody>
      </p:sp>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215076" y="1192689"/>
            <a:ext cx="3528392" cy="3312368"/>
          </a:xfrm>
          <a:prstGeom prst="rect">
            <a:avLst/>
          </a:prstGeom>
        </p:spPr>
      </p:pic>
      <p:sp>
        <p:nvSpPr>
          <p:cNvPr id="5" name="4 CuadroTexto"/>
          <p:cNvSpPr txBox="1"/>
          <p:nvPr/>
        </p:nvSpPr>
        <p:spPr>
          <a:xfrm>
            <a:off x="4006149" y="1074408"/>
            <a:ext cx="5040560" cy="1862048"/>
          </a:xfrm>
          <a:prstGeom prst="rect">
            <a:avLst/>
          </a:prstGeom>
          <a:noFill/>
        </p:spPr>
        <p:txBody>
          <a:bodyPr wrap="square" rtlCol="0">
            <a:spAutoFit/>
          </a:bodyPr>
          <a:lstStyle/>
          <a:p>
            <a:r>
              <a:rPr lang="es-ES" sz="2300" dirty="0" smtClean="0"/>
              <a:t>Durante el invierno, a costa de su salud,  descubre maravillas:</a:t>
            </a:r>
          </a:p>
          <a:p>
            <a:r>
              <a:rPr lang="es-ES" sz="2300" dirty="0" smtClean="0"/>
              <a:t>-Montañas y valles en la luna.</a:t>
            </a:r>
          </a:p>
          <a:p>
            <a:r>
              <a:rPr lang="es-ES" sz="2300" dirty="0" smtClean="0"/>
              <a:t>-Los planetas son esferas redondas.</a:t>
            </a:r>
          </a:p>
          <a:p>
            <a:r>
              <a:rPr lang="es-ES" sz="2300" dirty="0" smtClean="0"/>
              <a:t>-Las estrellas no...</a:t>
            </a:r>
          </a:p>
        </p:txBody>
      </p:sp>
      <p:sp>
        <p:nvSpPr>
          <p:cNvPr id="6" name="5 CuadroTexto"/>
          <p:cNvSpPr txBox="1"/>
          <p:nvPr/>
        </p:nvSpPr>
        <p:spPr>
          <a:xfrm>
            <a:off x="4078157" y="3081590"/>
            <a:ext cx="4896544" cy="1200329"/>
          </a:xfrm>
          <a:prstGeom prst="rect">
            <a:avLst/>
          </a:prstGeom>
          <a:noFill/>
        </p:spPr>
        <p:txBody>
          <a:bodyPr wrap="square" rtlCol="0">
            <a:spAutoFit/>
          </a:bodyPr>
          <a:lstStyle/>
          <a:p>
            <a:r>
              <a:rPr lang="es-ES" sz="2300" dirty="0" smtClean="0"/>
              <a:t>-</a:t>
            </a:r>
            <a:r>
              <a:rPr lang="es-ES" sz="2300" b="1" dirty="0" smtClean="0"/>
              <a:t>Enero 1610: </a:t>
            </a:r>
            <a:r>
              <a:rPr lang="es-ES" sz="2400" i="1" dirty="0"/>
              <a:t>“cuatro planetas nunca vistos desde el origen del mundo hasta nuestros días</a:t>
            </a:r>
            <a:r>
              <a:rPr lang="es-ES" sz="2400" i="1" dirty="0" smtClean="0"/>
              <a:t>” </a:t>
            </a:r>
            <a:r>
              <a:rPr lang="es-ES" sz="2400" dirty="0" smtClean="0"/>
              <a:t>en torno a Júpiter</a:t>
            </a:r>
            <a:endParaRPr lang="es-ES" sz="2300" b="1" dirty="0"/>
          </a:p>
        </p:txBody>
      </p:sp>
      <p:sp>
        <p:nvSpPr>
          <p:cNvPr id="7" name="6 CuadroTexto"/>
          <p:cNvSpPr txBox="1"/>
          <p:nvPr/>
        </p:nvSpPr>
        <p:spPr>
          <a:xfrm>
            <a:off x="4129404" y="4281919"/>
            <a:ext cx="4773623" cy="446276"/>
          </a:xfrm>
          <a:prstGeom prst="rect">
            <a:avLst/>
          </a:prstGeom>
          <a:noFill/>
        </p:spPr>
        <p:txBody>
          <a:bodyPr wrap="square" rtlCol="0">
            <a:spAutoFit/>
          </a:bodyPr>
          <a:lstStyle/>
          <a:p>
            <a:r>
              <a:rPr lang="es-ES" sz="2300" dirty="0" smtClean="0"/>
              <a:t>¡Las esferas celestes saltan por el aire!</a:t>
            </a:r>
            <a:endParaRPr lang="es-ES" sz="2300" dirty="0"/>
          </a:p>
        </p:txBody>
      </p:sp>
      <p:sp>
        <p:nvSpPr>
          <p:cNvPr id="8" name="7 CuadroTexto"/>
          <p:cNvSpPr txBox="1"/>
          <p:nvPr/>
        </p:nvSpPr>
        <p:spPr>
          <a:xfrm>
            <a:off x="311561" y="4861717"/>
            <a:ext cx="8712968" cy="446276"/>
          </a:xfrm>
          <a:prstGeom prst="rect">
            <a:avLst/>
          </a:prstGeom>
          <a:noFill/>
        </p:spPr>
        <p:txBody>
          <a:bodyPr wrap="square" rtlCol="0">
            <a:spAutoFit/>
          </a:bodyPr>
          <a:lstStyle/>
          <a:p>
            <a:r>
              <a:rPr lang="es-ES" sz="2300" dirty="0" smtClean="0"/>
              <a:t>Publica  </a:t>
            </a:r>
            <a:r>
              <a:rPr lang="es-ES" sz="2300" i="1" dirty="0" err="1" smtClean="0"/>
              <a:t>Sidereus</a:t>
            </a:r>
            <a:r>
              <a:rPr lang="es-ES" sz="2300" i="1" dirty="0" smtClean="0"/>
              <a:t> </a:t>
            </a:r>
            <a:r>
              <a:rPr lang="es-ES" sz="2300" i="1" dirty="0" err="1" smtClean="0"/>
              <a:t>Nuncius</a:t>
            </a:r>
            <a:r>
              <a:rPr lang="es-ES" sz="2300" i="1" dirty="0" smtClean="0"/>
              <a:t>: </a:t>
            </a:r>
            <a:r>
              <a:rPr lang="es-ES" sz="2300" dirty="0" smtClean="0"/>
              <a:t>Inicio de la Astronomía moderna.</a:t>
            </a:r>
            <a:endParaRPr lang="es-ES" sz="2300" dirty="0"/>
          </a:p>
        </p:txBody>
      </p:sp>
      <p:sp>
        <p:nvSpPr>
          <p:cNvPr id="9" name="8 CuadroTexto"/>
          <p:cNvSpPr txBox="1"/>
          <p:nvPr/>
        </p:nvSpPr>
        <p:spPr>
          <a:xfrm>
            <a:off x="311561" y="5373216"/>
            <a:ext cx="8580919" cy="800219"/>
          </a:xfrm>
          <a:prstGeom prst="rect">
            <a:avLst/>
          </a:prstGeom>
          <a:noFill/>
        </p:spPr>
        <p:txBody>
          <a:bodyPr wrap="square" rtlCol="0">
            <a:spAutoFit/>
          </a:bodyPr>
          <a:lstStyle/>
          <a:p>
            <a:r>
              <a:rPr lang="es-ES" sz="2300" dirty="0" smtClean="0"/>
              <a:t>Éxito absoluto en el mundo. Galileo se adhiere públicamente a la Tesis copernicana. Apasionada oposición por parte de los peripatéticos.</a:t>
            </a:r>
            <a:endParaRPr lang="es-ES" sz="2300" dirty="0"/>
          </a:p>
        </p:txBody>
      </p:sp>
    </p:spTree>
    <p:extLst>
      <p:ext uri="{BB962C8B-B14F-4D97-AF65-F5344CB8AC3E}">
        <p14:creationId xmlns:p14="http://schemas.microsoft.com/office/powerpoint/2010/main" val="84029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2</a:t>
            </a:fld>
            <a:endParaRPr lang="es-ES">
              <a:solidFill>
                <a:srgbClr val="FFFFFF"/>
              </a:solidFill>
              <a:latin typeface="Times New Roman"/>
            </a:endParaRPr>
          </a:p>
        </p:txBody>
      </p:sp>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67544" y="476672"/>
            <a:ext cx="3528392" cy="4608512"/>
          </a:xfrm>
          <a:prstGeom prst="rect">
            <a:avLst/>
          </a:prstGeom>
        </p:spPr>
      </p:pic>
      <p:sp>
        <p:nvSpPr>
          <p:cNvPr id="5" name="4 Rectángulo"/>
          <p:cNvSpPr/>
          <p:nvPr/>
        </p:nvSpPr>
        <p:spPr>
          <a:xfrm>
            <a:off x="0" y="5197828"/>
            <a:ext cx="4572000" cy="646331"/>
          </a:xfrm>
          <a:prstGeom prst="rect">
            <a:avLst/>
          </a:prstGeom>
        </p:spPr>
        <p:txBody>
          <a:bodyPr>
            <a:spAutoFit/>
          </a:bodyPr>
          <a:lstStyle/>
          <a:p>
            <a:pPr algn="ctr">
              <a:spcAft>
                <a:spcPts val="0"/>
              </a:spcAft>
            </a:pPr>
            <a:r>
              <a:rPr lang="es-ES" b="1" dirty="0">
                <a:latin typeface="Arial"/>
                <a:ea typeface="Calibri"/>
                <a:cs typeface="Times New Roman"/>
              </a:rPr>
              <a:t>Galileo </a:t>
            </a:r>
            <a:r>
              <a:rPr lang="es-ES" b="1" dirty="0" smtClean="0">
                <a:latin typeface="Arial"/>
                <a:ea typeface="Calibri"/>
                <a:cs typeface="Times New Roman"/>
              </a:rPr>
              <a:t>Galilei (1564-1642)</a:t>
            </a:r>
            <a:endParaRPr lang="es-ES" sz="2400" dirty="0">
              <a:latin typeface="Calibri"/>
              <a:ea typeface="Calibri"/>
              <a:cs typeface="Times New Roman"/>
            </a:endParaRPr>
          </a:p>
          <a:p>
            <a:pPr algn="ctr">
              <a:spcAft>
                <a:spcPts val="0"/>
              </a:spcAft>
            </a:pPr>
            <a:r>
              <a:rPr lang="es-ES" dirty="0">
                <a:latin typeface="Arial"/>
                <a:ea typeface="Calibri"/>
                <a:cs typeface="Times New Roman"/>
              </a:rPr>
              <a:t>pintado por </a:t>
            </a:r>
            <a:r>
              <a:rPr lang="es-ES" b="1" dirty="0" err="1">
                <a:latin typeface="Arial"/>
                <a:ea typeface="Calibri"/>
                <a:cs typeface="Times New Roman"/>
              </a:rPr>
              <a:t>Sustermans</a:t>
            </a:r>
            <a:r>
              <a:rPr lang="es-ES" b="1" dirty="0">
                <a:latin typeface="Arial"/>
                <a:ea typeface="Calibri"/>
                <a:cs typeface="Times New Roman"/>
              </a:rPr>
              <a:t> </a:t>
            </a:r>
            <a:r>
              <a:rPr lang="es-ES" b="1" dirty="0" err="1">
                <a:latin typeface="Arial"/>
                <a:ea typeface="Calibri"/>
                <a:cs typeface="Times New Roman"/>
              </a:rPr>
              <a:t>Justus</a:t>
            </a:r>
            <a:r>
              <a:rPr lang="es-ES" dirty="0">
                <a:latin typeface="Arial"/>
                <a:ea typeface="Calibri"/>
                <a:cs typeface="Times New Roman"/>
              </a:rPr>
              <a:t> </a:t>
            </a:r>
            <a:r>
              <a:rPr lang="es-ES" dirty="0" smtClean="0">
                <a:latin typeface="Arial"/>
                <a:ea typeface="Calibri"/>
                <a:cs typeface="Times New Roman"/>
              </a:rPr>
              <a:t>en 1636</a:t>
            </a:r>
            <a:endParaRPr lang="es-ES" sz="2400" dirty="0">
              <a:effectLst/>
              <a:latin typeface="Calibri"/>
              <a:ea typeface="Calibri"/>
              <a:cs typeface="Times New Roman"/>
            </a:endParaRPr>
          </a:p>
        </p:txBody>
      </p:sp>
      <p:sp>
        <p:nvSpPr>
          <p:cNvPr id="6" name="5 Rectángulo"/>
          <p:cNvSpPr/>
          <p:nvPr/>
        </p:nvSpPr>
        <p:spPr>
          <a:xfrm>
            <a:off x="4572000" y="260648"/>
            <a:ext cx="4464496" cy="6499215"/>
          </a:xfrm>
          <a:prstGeom prst="rect">
            <a:avLst/>
          </a:prstGeom>
        </p:spPr>
        <p:txBody>
          <a:bodyPr wrap="square">
            <a:spAutoFit/>
          </a:bodyPr>
          <a:lstStyle/>
          <a:p>
            <a:pPr marL="270510" marR="179070">
              <a:spcAft>
                <a:spcPts val="1000"/>
              </a:spcAft>
            </a:pPr>
            <a:r>
              <a:rPr lang="es-ES" sz="2400" i="1" dirty="0">
                <a:ea typeface="Times New Roman"/>
                <a:cs typeface="Times New Roman"/>
              </a:rPr>
              <a:t>"La filosofía está escrita en ese grandísimo libro –me </a:t>
            </a:r>
            <a:r>
              <a:rPr lang="es-ES" sz="2400" i="1" dirty="0" smtClean="0">
                <a:ea typeface="Times New Roman"/>
                <a:cs typeface="Times New Roman"/>
              </a:rPr>
              <a:t>refiero </a:t>
            </a:r>
            <a:r>
              <a:rPr lang="es-ES" sz="2400" i="1" dirty="0">
                <a:ea typeface="Times New Roman"/>
                <a:cs typeface="Times New Roman"/>
              </a:rPr>
              <a:t>al Universo-  que tenemos </a:t>
            </a:r>
            <a:r>
              <a:rPr lang="es-ES" sz="2400" i="1" dirty="0" err="1" smtClean="0">
                <a:ea typeface="Times New Roman"/>
                <a:cs typeface="Times New Roman"/>
              </a:rPr>
              <a:t>abier</a:t>
            </a:r>
            <a:r>
              <a:rPr lang="es-ES" sz="2400" i="1" dirty="0" smtClean="0">
                <a:ea typeface="Times New Roman"/>
                <a:cs typeface="Times New Roman"/>
              </a:rPr>
              <a:t>-to </a:t>
            </a:r>
            <a:r>
              <a:rPr lang="es-ES" sz="2400" i="1" dirty="0">
                <a:ea typeface="Times New Roman"/>
                <a:cs typeface="Times New Roman"/>
              </a:rPr>
              <a:t>ante los ojos, pero no se puede comprender si antes no se aprende el idioma y a </a:t>
            </a:r>
            <a:r>
              <a:rPr lang="es-ES" sz="2400" i="1" dirty="0" smtClean="0">
                <a:ea typeface="Times New Roman"/>
                <a:cs typeface="Times New Roman"/>
              </a:rPr>
              <a:t>inter-</a:t>
            </a:r>
            <a:r>
              <a:rPr lang="es-ES" sz="2400" i="1" dirty="0" err="1" smtClean="0">
                <a:ea typeface="Times New Roman"/>
                <a:cs typeface="Times New Roman"/>
              </a:rPr>
              <a:t>pretar</a:t>
            </a:r>
            <a:r>
              <a:rPr lang="es-ES" sz="2400" i="1" dirty="0" smtClean="0">
                <a:ea typeface="Times New Roman"/>
                <a:cs typeface="Times New Roman"/>
              </a:rPr>
              <a:t> </a:t>
            </a:r>
            <a:r>
              <a:rPr lang="es-ES" sz="2400" i="1" dirty="0">
                <a:ea typeface="Times New Roman"/>
                <a:cs typeface="Times New Roman"/>
              </a:rPr>
              <a:t>los caracteres en que está escrito. </a:t>
            </a:r>
            <a:r>
              <a:rPr lang="es-ES" sz="2400" i="1" u="sng" dirty="0">
                <a:ea typeface="Times New Roman"/>
                <a:cs typeface="Times New Roman"/>
              </a:rPr>
              <a:t>Está escrito en el lenguaje  de las matemáticas</a:t>
            </a:r>
            <a:r>
              <a:rPr lang="es-ES" sz="2400" i="1" dirty="0">
                <a:ea typeface="Times New Roman"/>
                <a:cs typeface="Times New Roman"/>
              </a:rPr>
              <a:t> y sus caracteres son triángulos, círculos y otras figuras </a:t>
            </a:r>
            <a:r>
              <a:rPr lang="es-ES" sz="2400" i="1" dirty="0" err="1" smtClean="0">
                <a:ea typeface="Times New Roman"/>
                <a:cs typeface="Times New Roman"/>
              </a:rPr>
              <a:t>geomé-tricas</a:t>
            </a:r>
            <a:r>
              <a:rPr lang="es-ES" sz="2400" i="1" dirty="0">
                <a:ea typeface="Times New Roman"/>
                <a:cs typeface="Times New Roman"/>
              </a:rPr>
              <a:t>, sin las cuales es </a:t>
            </a:r>
            <a:r>
              <a:rPr lang="es-ES" sz="2400" i="1" dirty="0" err="1" smtClean="0">
                <a:ea typeface="Times New Roman"/>
                <a:cs typeface="Times New Roman"/>
              </a:rPr>
              <a:t>imposi-ble</a:t>
            </a:r>
            <a:r>
              <a:rPr lang="es-ES" sz="2400" i="1" dirty="0" smtClean="0">
                <a:ea typeface="Times New Roman"/>
                <a:cs typeface="Times New Roman"/>
              </a:rPr>
              <a:t> </a:t>
            </a:r>
            <a:r>
              <a:rPr lang="es-ES" sz="2400" i="1" dirty="0">
                <a:ea typeface="Times New Roman"/>
                <a:cs typeface="Times New Roman"/>
              </a:rPr>
              <a:t>entender una sola palabra. Sin ese lenguaje, navegamos en un oscuro laberinto "</a:t>
            </a:r>
            <a:r>
              <a:rPr lang="es-ES" sz="2400" dirty="0">
                <a:ea typeface="Times New Roman"/>
                <a:cs typeface="Times New Roman"/>
              </a:rPr>
              <a:t>  </a:t>
            </a:r>
            <a:endParaRPr lang="es-ES" sz="2400" dirty="0" smtClean="0">
              <a:ea typeface="Times New Roman"/>
              <a:cs typeface="Times New Roman"/>
            </a:endParaRPr>
          </a:p>
          <a:p>
            <a:pPr marL="270510" marR="179070">
              <a:spcAft>
                <a:spcPts val="1000"/>
              </a:spcAft>
            </a:pPr>
            <a:r>
              <a:rPr lang="es-ES" sz="2400" i="1" dirty="0" err="1"/>
              <a:t>Il</a:t>
            </a:r>
            <a:r>
              <a:rPr lang="es-ES" sz="2400" i="1" dirty="0"/>
              <a:t> </a:t>
            </a:r>
            <a:r>
              <a:rPr lang="es-ES" sz="2400" i="1" dirty="0" err="1"/>
              <a:t>Saggiatore</a:t>
            </a:r>
            <a:r>
              <a:rPr lang="es-ES" sz="2400" i="1" dirty="0"/>
              <a:t> </a:t>
            </a:r>
            <a:r>
              <a:rPr lang="es-ES" sz="2400" dirty="0"/>
              <a:t> ( </a:t>
            </a:r>
            <a:r>
              <a:rPr lang="es-ES" sz="2400" i="1" dirty="0"/>
              <a:t>El Ensayador, </a:t>
            </a:r>
            <a:r>
              <a:rPr lang="es-ES" sz="2400" dirty="0" smtClean="0"/>
              <a:t>1623)</a:t>
            </a:r>
            <a:endParaRPr lang="es-ES" sz="2400" dirty="0">
              <a:effectLst/>
              <a:ea typeface="Calibri"/>
              <a:cs typeface="Times New Roman"/>
            </a:endParaRPr>
          </a:p>
        </p:txBody>
      </p:sp>
    </p:spTree>
    <p:extLst>
      <p:ext uri="{BB962C8B-B14F-4D97-AF65-F5344CB8AC3E}">
        <p14:creationId xmlns:p14="http://schemas.microsoft.com/office/powerpoint/2010/main" val="58714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20</a:t>
            </a:fld>
            <a:endParaRPr lang="es-ES">
              <a:solidFill>
                <a:srgbClr val="FFFFFF"/>
              </a:solidFill>
              <a:latin typeface="Times New Roman"/>
            </a:endParaRPr>
          </a:p>
        </p:txBody>
      </p:sp>
      <p:sp>
        <p:nvSpPr>
          <p:cNvPr id="3" name="2 CuadroTexto"/>
          <p:cNvSpPr txBox="1"/>
          <p:nvPr/>
        </p:nvSpPr>
        <p:spPr>
          <a:xfrm>
            <a:off x="251520" y="332656"/>
            <a:ext cx="8640960" cy="800219"/>
          </a:xfrm>
          <a:prstGeom prst="rect">
            <a:avLst/>
          </a:prstGeom>
          <a:noFill/>
        </p:spPr>
        <p:txBody>
          <a:bodyPr wrap="square" rtlCol="0">
            <a:spAutoFit/>
          </a:bodyPr>
          <a:lstStyle/>
          <a:p>
            <a:r>
              <a:rPr lang="es-ES" sz="2300" i="1" dirty="0" err="1" smtClean="0"/>
              <a:t>Sidereus</a:t>
            </a:r>
            <a:r>
              <a:rPr lang="es-ES" sz="2300" dirty="0" smtClean="0"/>
              <a:t> está dedicado al Gran Duque de Toscana, Cosme II y Galileo dio el nombre de </a:t>
            </a:r>
            <a:r>
              <a:rPr lang="es-ES" sz="2300" i="1" dirty="0" smtClean="0"/>
              <a:t>astros </a:t>
            </a:r>
            <a:r>
              <a:rPr lang="es-ES" sz="2300" i="1" dirty="0" err="1" smtClean="0"/>
              <a:t>mediceos</a:t>
            </a:r>
            <a:r>
              <a:rPr lang="es-ES" sz="2300" dirty="0" smtClean="0"/>
              <a:t> a las lunas de Júpiter en su honor.</a:t>
            </a:r>
            <a:endParaRPr lang="es-ES" sz="2300" i="1" dirty="0"/>
          </a:p>
        </p:txBody>
      </p:sp>
      <p:sp>
        <p:nvSpPr>
          <p:cNvPr id="4" name="3 CuadroTexto"/>
          <p:cNvSpPr txBox="1"/>
          <p:nvPr/>
        </p:nvSpPr>
        <p:spPr>
          <a:xfrm>
            <a:off x="323528" y="1268760"/>
            <a:ext cx="8568952" cy="1200329"/>
          </a:xfrm>
          <a:prstGeom prst="rect">
            <a:avLst/>
          </a:prstGeom>
          <a:noFill/>
        </p:spPr>
        <p:txBody>
          <a:bodyPr wrap="square" rtlCol="0">
            <a:spAutoFit/>
          </a:bodyPr>
          <a:lstStyle/>
          <a:p>
            <a:r>
              <a:rPr lang="es-ES" sz="2300" dirty="0" smtClean="0"/>
              <a:t>Galileo es nombrado </a:t>
            </a:r>
            <a:r>
              <a:rPr lang="es-ES" sz="2400" i="1" dirty="0"/>
              <a:t>Primer Matemático y Filósofo del Gran Duque de </a:t>
            </a:r>
            <a:r>
              <a:rPr lang="es-ES" sz="2400" i="1" dirty="0" smtClean="0"/>
              <a:t>Toscana </a:t>
            </a:r>
            <a:r>
              <a:rPr lang="es-ES" sz="2400" dirty="0" smtClean="0"/>
              <a:t> y </a:t>
            </a:r>
            <a:r>
              <a:rPr lang="es-ES" sz="2400" i="1" dirty="0"/>
              <a:t>Primer Matemático de la Universidad de </a:t>
            </a:r>
            <a:r>
              <a:rPr lang="es-ES" sz="2400" i="1" dirty="0" smtClean="0"/>
              <a:t>Pisa, </a:t>
            </a:r>
            <a:r>
              <a:rPr lang="es-ES" sz="2400" dirty="0" smtClean="0"/>
              <a:t>con un salario de 1000 florines/año y ¡sin obligaciones docentes!</a:t>
            </a:r>
            <a:endParaRPr lang="es-ES" sz="2300" i="1" dirty="0"/>
          </a:p>
        </p:txBody>
      </p:sp>
      <p:sp>
        <p:nvSpPr>
          <p:cNvPr id="5" name="4 CuadroTexto"/>
          <p:cNvSpPr txBox="1"/>
          <p:nvPr/>
        </p:nvSpPr>
        <p:spPr>
          <a:xfrm>
            <a:off x="323528" y="2636912"/>
            <a:ext cx="8568952" cy="1154162"/>
          </a:xfrm>
          <a:prstGeom prst="rect">
            <a:avLst/>
          </a:prstGeom>
          <a:noFill/>
        </p:spPr>
        <p:txBody>
          <a:bodyPr wrap="square" rtlCol="0">
            <a:spAutoFit/>
          </a:bodyPr>
          <a:lstStyle/>
          <a:p>
            <a:r>
              <a:rPr lang="es-ES" sz="2300" dirty="0" smtClean="0"/>
              <a:t>Septiembre 1610: Galileo abandona definitivamente Padua para insta-</a:t>
            </a:r>
            <a:r>
              <a:rPr lang="es-ES" sz="2300" dirty="0" err="1" smtClean="0"/>
              <a:t>larse</a:t>
            </a:r>
            <a:r>
              <a:rPr lang="es-ES" sz="2300" dirty="0" smtClean="0"/>
              <a:t> en Florencia por el resto de su vida. Tras sí quedan, </a:t>
            </a:r>
            <a:r>
              <a:rPr lang="es-ES" sz="2300" i="1" dirty="0" smtClean="0"/>
              <a:t>los dieciocho años más felices de mi vida</a:t>
            </a:r>
            <a:r>
              <a:rPr lang="es-ES" sz="2300" dirty="0" smtClean="0"/>
              <a:t>, como recordó más tarde en </a:t>
            </a:r>
            <a:r>
              <a:rPr lang="es-ES" sz="2300" dirty="0" err="1" smtClean="0"/>
              <a:t>Arcetri</a:t>
            </a:r>
            <a:r>
              <a:rPr lang="es-ES" sz="2300" dirty="0" smtClean="0"/>
              <a:t>.</a:t>
            </a:r>
            <a:endParaRPr lang="es-ES" sz="2300" dirty="0"/>
          </a:p>
        </p:txBody>
      </p:sp>
      <p:pic>
        <p:nvPicPr>
          <p:cNvPr id="7" name="0 Imagen"/>
          <p:cNvPicPr/>
          <p:nvPr/>
        </p:nvPicPr>
        <p:blipFill>
          <a:blip r:embed="rId2" cstate="print">
            <a:extLst>
              <a:ext uri="{28A0092B-C50C-407E-A947-70E740481C1C}">
                <a14:useLocalDpi xmlns:a14="http://schemas.microsoft.com/office/drawing/2010/main" val="0"/>
              </a:ext>
            </a:extLst>
          </a:blip>
          <a:stretch>
            <a:fillRect/>
          </a:stretch>
        </p:blipFill>
        <p:spPr>
          <a:xfrm>
            <a:off x="583357" y="3933056"/>
            <a:ext cx="2260451" cy="2808312"/>
          </a:xfrm>
          <a:prstGeom prst="rect">
            <a:avLst/>
          </a:prstGeom>
        </p:spPr>
      </p:pic>
      <p:sp>
        <p:nvSpPr>
          <p:cNvPr id="8" name="7 CuadroTexto"/>
          <p:cNvSpPr txBox="1"/>
          <p:nvPr/>
        </p:nvSpPr>
        <p:spPr>
          <a:xfrm>
            <a:off x="2961724" y="3800202"/>
            <a:ext cx="6073013" cy="800219"/>
          </a:xfrm>
          <a:prstGeom prst="rect">
            <a:avLst/>
          </a:prstGeom>
          <a:noFill/>
        </p:spPr>
        <p:txBody>
          <a:bodyPr wrap="square" rtlCol="0">
            <a:spAutoFit/>
          </a:bodyPr>
          <a:lstStyle/>
          <a:p>
            <a:r>
              <a:rPr lang="es-ES" sz="2300" dirty="0" smtClean="0"/>
              <a:t>Virginia y Livia  van con Galileo. </a:t>
            </a:r>
            <a:r>
              <a:rPr lang="es-ES" sz="2300" dirty="0" err="1" smtClean="0"/>
              <a:t>Vincenzio</a:t>
            </a:r>
            <a:r>
              <a:rPr lang="es-ES" sz="2300" dirty="0" smtClean="0"/>
              <a:t> al cuidado de su madre, que casó poco después.</a:t>
            </a:r>
            <a:endParaRPr lang="es-ES" sz="2300" dirty="0"/>
          </a:p>
        </p:txBody>
      </p:sp>
      <p:sp>
        <p:nvSpPr>
          <p:cNvPr id="9" name="8 CuadroTexto"/>
          <p:cNvSpPr txBox="1"/>
          <p:nvPr/>
        </p:nvSpPr>
        <p:spPr>
          <a:xfrm>
            <a:off x="2941575" y="4705841"/>
            <a:ext cx="6073013" cy="1892826"/>
          </a:xfrm>
          <a:prstGeom prst="rect">
            <a:avLst/>
          </a:prstGeom>
          <a:noFill/>
        </p:spPr>
        <p:txBody>
          <a:bodyPr wrap="square" rtlCol="0">
            <a:spAutoFit/>
          </a:bodyPr>
          <a:lstStyle/>
          <a:p>
            <a:r>
              <a:rPr lang="es-ES" sz="2300" dirty="0" smtClean="0"/>
              <a:t>Las dos hijas toman los hábitos en </a:t>
            </a:r>
            <a:r>
              <a:rPr lang="es-ES" sz="2300" i="1" dirty="0" smtClean="0"/>
              <a:t>San </a:t>
            </a:r>
            <a:r>
              <a:rPr lang="es-ES" sz="2300" i="1" dirty="0" err="1" smtClean="0"/>
              <a:t>Matteo</a:t>
            </a:r>
            <a:r>
              <a:rPr lang="es-ES" sz="2300" i="1" dirty="0" smtClean="0"/>
              <a:t>  de </a:t>
            </a:r>
            <a:r>
              <a:rPr lang="es-ES" sz="2300" i="1" dirty="0" err="1" smtClean="0"/>
              <a:t>Arcetri</a:t>
            </a:r>
            <a:r>
              <a:rPr lang="es-ES" sz="2300" i="1" dirty="0" smtClean="0"/>
              <a:t>. </a:t>
            </a:r>
            <a:r>
              <a:rPr lang="es-ES" sz="2300" dirty="0" smtClean="0"/>
              <a:t>Relación epistolar de Virginia (Sor María Celeste), entrañable, llena de respeto y amor por ambas partes. (</a:t>
            </a:r>
            <a:r>
              <a:rPr lang="es-ES" sz="2400" dirty="0" err="1" smtClean="0"/>
              <a:t>Dava</a:t>
            </a:r>
            <a:r>
              <a:rPr lang="es-ES" sz="2400" dirty="0" smtClean="0"/>
              <a:t> </a:t>
            </a:r>
            <a:r>
              <a:rPr lang="es-ES" sz="2400" dirty="0" err="1"/>
              <a:t>Sobel</a:t>
            </a:r>
            <a:r>
              <a:rPr lang="es-ES" sz="2400" dirty="0"/>
              <a:t>, </a:t>
            </a:r>
            <a:r>
              <a:rPr lang="es-ES" sz="2400" i="1" dirty="0"/>
              <a:t>La hija de Galileo. </a:t>
            </a:r>
            <a:r>
              <a:rPr lang="es-ES" sz="2400" dirty="0"/>
              <a:t>Editorial </a:t>
            </a:r>
            <a:r>
              <a:rPr lang="es-ES" sz="2400" dirty="0" smtClean="0"/>
              <a:t>Debate, 1999)</a:t>
            </a:r>
            <a:endParaRPr lang="es-ES" sz="2300" i="1" dirty="0"/>
          </a:p>
        </p:txBody>
      </p:sp>
    </p:spTree>
    <p:extLst>
      <p:ext uri="{BB962C8B-B14F-4D97-AF65-F5344CB8AC3E}">
        <p14:creationId xmlns:p14="http://schemas.microsoft.com/office/powerpoint/2010/main" val="134804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21</a:t>
            </a:fld>
            <a:endParaRPr lang="es-ES">
              <a:solidFill>
                <a:srgbClr val="FFFFFF"/>
              </a:solidFill>
              <a:latin typeface="Times New Roman"/>
            </a:endParaRPr>
          </a:p>
        </p:txBody>
      </p:sp>
      <p:sp>
        <p:nvSpPr>
          <p:cNvPr id="3" name="2 CuadroTexto"/>
          <p:cNvSpPr txBox="1"/>
          <p:nvPr/>
        </p:nvSpPr>
        <p:spPr>
          <a:xfrm>
            <a:off x="107504" y="260648"/>
            <a:ext cx="5184576" cy="492443"/>
          </a:xfrm>
          <a:prstGeom prst="rect">
            <a:avLst/>
          </a:prstGeom>
          <a:noFill/>
        </p:spPr>
        <p:txBody>
          <a:bodyPr wrap="square" rtlCol="0">
            <a:spAutoFit/>
          </a:bodyPr>
          <a:lstStyle/>
          <a:p>
            <a:r>
              <a:rPr lang="es-ES" sz="2600" b="1" dirty="0" smtClean="0">
                <a:solidFill>
                  <a:srgbClr val="FFC000"/>
                </a:solidFill>
              </a:rPr>
              <a:t>En la Corte de Florencia.</a:t>
            </a:r>
            <a:endParaRPr lang="es-ES" sz="2600" b="1" dirty="0">
              <a:solidFill>
                <a:srgbClr val="FFC000"/>
              </a:solidFill>
            </a:endParaRPr>
          </a:p>
        </p:txBody>
      </p:sp>
      <p:sp>
        <p:nvSpPr>
          <p:cNvPr id="4" name="3 CuadroTexto"/>
          <p:cNvSpPr txBox="1"/>
          <p:nvPr/>
        </p:nvSpPr>
        <p:spPr>
          <a:xfrm>
            <a:off x="179512" y="757057"/>
            <a:ext cx="8856984" cy="800219"/>
          </a:xfrm>
          <a:prstGeom prst="rect">
            <a:avLst/>
          </a:prstGeom>
          <a:noFill/>
        </p:spPr>
        <p:txBody>
          <a:bodyPr wrap="square" rtlCol="0">
            <a:spAutoFit/>
          </a:bodyPr>
          <a:lstStyle/>
          <a:p>
            <a:r>
              <a:rPr lang="es-ES" sz="2300" dirty="0" smtClean="0"/>
              <a:t>Descubrimiento de fases en Venus. Confirmación para Galileo del modelo heliocéntrico del universo. Críticas y burlas contra él.</a:t>
            </a:r>
            <a:endParaRPr lang="es-ES" sz="2300" dirty="0"/>
          </a:p>
        </p:txBody>
      </p:sp>
      <p:sp>
        <p:nvSpPr>
          <p:cNvPr id="6" name="5 CuadroTexto"/>
          <p:cNvSpPr txBox="1"/>
          <p:nvPr/>
        </p:nvSpPr>
        <p:spPr>
          <a:xfrm>
            <a:off x="71719" y="1565087"/>
            <a:ext cx="8856984" cy="830997"/>
          </a:xfrm>
          <a:prstGeom prst="rect">
            <a:avLst/>
          </a:prstGeom>
          <a:noFill/>
        </p:spPr>
        <p:txBody>
          <a:bodyPr wrap="square" rtlCol="0">
            <a:spAutoFit/>
          </a:bodyPr>
          <a:lstStyle/>
          <a:p>
            <a:r>
              <a:rPr lang="es-ES" sz="2400" i="1" dirty="0"/>
              <a:t>“muy atrevido debe ser el que quiere contradecir, sobre cosas que nunca ha visto, a quien las ha visto miles de veces.”</a:t>
            </a:r>
            <a:endParaRPr lang="es-ES" sz="2400" dirty="0"/>
          </a:p>
        </p:txBody>
      </p:sp>
      <p:sp>
        <p:nvSpPr>
          <p:cNvPr id="7" name="6 CuadroTexto"/>
          <p:cNvSpPr txBox="1"/>
          <p:nvPr/>
        </p:nvSpPr>
        <p:spPr>
          <a:xfrm>
            <a:off x="179512" y="2492896"/>
            <a:ext cx="8749191" cy="446276"/>
          </a:xfrm>
          <a:prstGeom prst="rect">
            <a:avLst/>
          </a:prstGeom>
          <a:noFill/>
        </p:spPr>
        <p:txBody>
          <a:bodyPr wrap="square" rtlCol="0">
            <a:spAutoFit/>
          </a:bodyPr>
          <a:lstStyle/>
          <a:p>
            <a:r>
              <a:rPr lang="es-ES" sz="2300" dirty="0" smtClean="0"/>
              <a:t>Galileo decide ir a donde estaba la verdadera autoridad: </a:t>
            </a:r>
            <a:r>
              <a:rPr lang="es-ES" sz="2300" b="1" dirty="0" smtClean="0"/>
              <a:t>Roma.</a:t>
            </a:r>
            <a:endParaRPr lang="es-ES" sz="2300" dirty="0"/>
          </a:p>
        </p:txBody>
      </p:sp>
      <p:sp>
        <p:nvSpPr>
          <p:cNvPr id="8" name="7 CuadroTexto"/>
          <p:cNvSpPr txBox="1"/>
          <p:nvPr/>
        </p:nvSpPr>
        <p:spPr>
          <a:xfrm>
            <a:off x="179512" y="2939172"/>
            <a:ext cx="8749191" cy="446276"/>
          </a:xfrm>
          <a:prstGeom prst="rect">
            <a:avLst/>
          </a:prstGeom>
          <a:noFill/>
        </p:spPr>
        <p:txBody>
          <a:bodyPr wrap="square" rtlCol="0">
            <a:spAutoFit/>
          </a:bodyPr>
          <a:lstStyle/>
          <a:p>
            <a:r>
              <a:rPr lang="es-ES" sz="2300" dirty="0" smtClean="0"/>
              <a:t>Llega en marzo de 1611: Caluroso recibimiento. </a:t>
            </a:r>
            <a:endParaRPr lang="es-ES" sz="2300" dirty="0"/>
          </a:p>
        </p:txBody>
      </p:sp>
      <p:sp>
        <p:nvSpPr>
          <p:cNvPr id="9" name="8 CuadroTexto"/>
          <p:cNvSpPr txBox="1"/>
          <p:nvPr/>
        </p:nvSpPr>
        <p:spPr>
          <a:xfrm>
            <a:off x="172403" y="3398977"/>
            <a:ext cx="8533167" cy="800219"/>
          </a:xfrm>
          <a:prstGeom prst="rect">
            <a:avLst/>
          </a:prstGeom>
          <a:noFill/>
        </p:spPr>
        <p:txBody>
          <a:bodyPr wrap="square" rtlCol="0">
            <a:spAutoFit/>
          </a:bodyPr>
          <a:lstStyle/>
          <a:p>
            <a:r>
              <a:rPr lang="es-ES" sz="2300" dirty="0" smtClean="0"/>
              <a:t>Colegio Romano (Jesuitas; </a:t>
            </a:r>
            <a:r>
              <a:rPr lang="es-ES" sz="2300" b="1" dirty="0" err="1" smtClean="0"/>
              <a:t>Clavius</a:t>
            </a:r>
            <a:r>
              <a:rPr lang="es-ES" sz="2300" b="1" dirty="0" smtClean="0"/>
              <a:t>): </a:t>
            </a:r>
            <a:r>
              <a:rPr lang="es-ES" sz="2300" dirty="0" smtClean="0"/>
              <a:t>alabanzas, corroboran sus observaciones, pero… nadie habla del </a:t>
            </a:r>
            <a:r>
              <a:rPr lang="es-ES" sz="2300" dirty="0" err="1" smtClean="0"/>
              <a:t>copernicanismo</a:t>
            </a:r>
            <a:r>
              <a:rPr lang="es-ES" sz="2300" dirty="0" smtClean="0"/>
              <a:t>.</a:t>
            </a:r>
            <a:endParaRPr lang="es-ES" sz="2300" b="1" dirty="0"/>
          </a:p>
        </p:txBody>
      </p:sp>
      <p:sp>
        <p:nvSpPr>
          <p:cNvPr id="11" name="10 CuadroTexto"/>
          <p:cNvSpPr txBox="1"/>
          <p:nvPr/>
        </p:nvSpPr>
        <p:spPr>
          <a:xfrm>
            <a:off x="172403" y="4223796"/>
            <a:ext cx="8756300" cy="1154162"/>
          </a:xfrm>
          <a:prstGeom prst="rect">
            <a:avLst/>
          </a:prstGeom>
          <a:noFill/>
        </p:spPr>
        <p:txBody>
          <a:bodyPr wrap="square" rtlCol="0">
            <a:spAutoFit/>
          </a:bodyPr>
          <a:lstStyle/>
          <a:p>
            <a:r>
              <a:rPr lang="es-ES" sz="2300" dirty="0" smtClean="0"/>
              <a:t>Entrevista con </a:t>
            </a:r>
            <a:r>
              <a:rPr lang="es-ES" sz="2300" b="1" dirty="0"/>
              <a:t>Roberto </a:t>
            </a:r>
            <a:r>
              <a:rPr lang="es-ES" sz="2300" b="1" dirty="0" err="1" smtClean="0"/>
              <a:t>Bellarmino</a:t>
            </a:r>
            <a:r>
              <a:rPr lang="es-ES" sz="2300" b="1" dirty="0" smtClean="0"/>
              <a:t>. </a:t>
            </a:r>
            <a:r>
              <a:rPr lang="es-ES" sz="2300" dirty="0" smtClean="0"/>
              <a:t>Informe positivo. En la reunión privada, Galileo trata de convencer al Cardenal, quien toma nota de la apasionada defensa. La Inquisición “anotó” a Galileo para seguirle. </a:t>
            </a:r>
            <a:endParaRPr lang="es-ES" sz="2300" dirty="0"/>
          </a:p>
        </p:txBody>
      </p:sp>
      <p:sp>
        <p:nvSpPr>
          <p:cNvPr id="12" name="11 CuadroTexto"/>
          <p:cNvSpPr txBox="1"/>
          <p:nvPr/>
        </p:nvSpPr>
        <p:spPr>
          <a:xfrm>
            <a:off x="172402" y="5523058"/>
            <a:ext cx="8864093" cy="446276"/>
          </a:xfrm>
          <a:prstGeom prst="rect">
            <a:avLst/>
          </a:prstGeom>
          <a:noFill/>
        </p:spPr>
        <p:txBody>
          <a:bodyPr wrap="square" rtlCol="0">
            <a:spAutoFit/>
          </a:bodyPr>
          <a:lstStyle/>
          <a:p>
            <a:r>
              <a:rPr lang="es-ES" sz="2300" dirty="0" smtClean="0"/>
              <a:t>Audiencia privada con el papa </a:t>
            </a:r>
            <a:r>
              <a:rPr lang="es-ES" sz="2300" b="1" dirty="0" smtClean="0"/>
              <a:t>Pablo V</a:t>
            </a:r>
            <a:r>
              <a:rPr lang="es-ES" sz="2300" dirty="0" smtClean="0"/>
              <a:t>. Muestras de afabilidad y respeto.</a:t>
            </a:r>
            <a:endParaRPr lang="es-ES" sz="2300" dirty="0"/>
          </a:p>
        </p:txBody>
      </p:sp>
    </p:spTree>
    <p:extLst>
      <p:ext uri="{BB962C8B-B14F-4D97-AF65-F5344CB8AC3E}">
        <p14:creationId xmlns:p14="http://schemas.microsoft.com/office/powerpoint/2010/main" val="284595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22</a:t>
            </a:fld>
            <a:endParaRPr lang="es-ES">
              <a:solidFill>
                <a:srgbClr val="FFFFFF"/>
              </a:solidFill>
              <a:latin typeface="Times New Roman"/>
            </a:endParaRPr>
          </a:p>
        </p:txBody>
      </p:sp>
      <p:sp>
        <p:nvSpPr>
          <p:cNvPr id="3" name="2 CuadroTexto"/>
          <p:cNvSpPr txBox="1"/>
          <p:nvPr/>
        </p:nvSpPr>
        <p:spPr>
          <a:xfrm>
            <a:off x="92107" y="692696"/>
            <a:ext cx="5040560" cy="2215991"/>
          </a:xfrm>
          <a:prstGeom prst="rect">
            <a:avLst/>
          </a:prstGeom>
          <a:noFill/>
        </p:spPr>
        <p:txBody>
          <a:bodyPr wrap="square" rtlCol="0">
            <a:spAutoFit/>
          </a:bodyPr>
          <a:lstStyle/>
          <a:p>
            <a:r>
              <a:rPr lang="es-ES" sz="2300" dirty="0" smtClean="0"/>
              <a:t>Ingresa en la </a:t>
            </a:r>
            <a:r>
              <a:rPr lang="es-ES" sz="2300" b="1" i="1" dirty="0"/>
              <a:t>Academia </a:t>
            </a:r>
            <a:r>
              <a:rPr lang="es-ES" sz="2300" b="1" i="1" dirty="0" err="1"/>
              <a:t>dei</a:t>
            </a:r>
            <a:r>
              <a:rPr lang="es-ES" sz="2300" b="1" i="1" dirty="0"/>
              <a:t> </a:t>
            </a:r>
            <a:r>
              <a:rPr lang="es-ES" sz="2300" b="1" i="1" dirty="0" err="1" smtClean="0"/>
              <a:t>Lincei</a:t>
            </a:r>
            <a:r>
              <a:rPr lang="es-ES" sz="2300" b="1" i="1" dirty="0" smtClean="0"/>
              <a:t>, </a:t>
            </a:r>
            <a:r>
              <a:rPr lang="es-ES" sz="2300" dirty="0" err="1" smtClean="0"/>
              <a:t>fun</a:t>
            </a:r>
            <a:r>
              <a:rPr lang="es-ES" sz="2300" dirty="0" smtClean="0"/>
              <a:t>-dada por el idealista (y rico) joven roma-no </a:t>
            </a:r>
            <a:r>
              <a:rPr lang="es-ES" sz="2300" b="1" dirty="0"/>
              <a:t>Federico </a:t>
            </a:r>
            <a:r>
              <a:rPr lang="es-ES" sz="2300" b="1" dirty="0" err="1" smtClean="0"/>
              <a:t>Cesi</a:t>
            </a:r>
            <a:r>
              <a:rPr lang="es-ES" sz="2300" b="1" dirty="0" smtClean="0"/>
              <a:t>, </a:t>
            </a:r>
            <a:r>
              <a:rPr lang="es-ES" sz="2300" dirty="0" smtClean="0"/>
              <a:t>Príncipe de San Polo y </a:t>
            </a:r>
            <a:r>
              <a:rPr lang="es-ES" sz="2300" dirty="0" err="1" smtClean="0"/>
              <a:t>Sant</a:t>
            </a:r>
            <a:r>
              <a:rPr lang="es-ES" sz="2300" dirty="0" smtClean="0"/>
              <a:t>’ </a:t>
            </a:r>
            <a:r>
              <a:rPr lang="es-ES" sz="2300" dirty="0" err="1" smtClean="0"/>
              <a:t>Angelo</a:t>
            </a:r>
            <a:r>
              <a:rPr lang="es-ES" sz="2300" dirty="0" smtClean="0"/>
              <a:t>. </a:t>
            </a:r>
            <a:r>
              <a:rPr lang="es-ES" sz="2300" dirty="0"/>
              <a:t>Amigo </a:t>
            </a:r>
            <a:r>
              <a:rPr lang="es-ES" sz="2300" dirty="0" smtClean="0"/>
              <a:t>leal. Foro libre, interdisciplinar e internacional. Primera Academia científica del mundo. </a:t>
            </a:r>
            <a:endParaRPr lang="es-ES" sz="2300" b="1" dirty="0"/>
          </a:p>
        </p:txBody>
      </p:sp>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5292080" y="368664"/>
            <a:ext cx="3240360" cy="2864053"/>
          </a:xfrm>
          <a:prstGeom prst="rect">
            <a:avLst/>
          </a:prstGeom>
        </p:spPr>
      </p:pic>
      <p:sp>
        <p:nvSpPr>
          <p:cNvPr id="6" name="5 CuadroTexto"/>
          <p:cNvSpPr txBox="1"/>
          <p:nvPr/>
        </p:nvSpPr>
        <p:spPr>
          <a:xfrm>
            <a:off x="212363" y="3140968"/>
            <a:ext cx="8640960" cy="1569660"/>
          </a:xfrm>
          <a:prstGeom prst="rect">
            <a:avLst/>
          </a:prstGeom>
          <a:noFill/>
        </p:spPr>
        <p:txBody>
          <a:bodyPr wrap="square" rtlCol="0">
            <a:spAutoFit/>
          </a:bodyPr>
          <a:lstStyle/>
          <a:p>
            <a:r>
              <a:rPr lang="es-ES" sz="2400" dirty="0" smtClean="0"/>
              <a:t>Antes de partir, conoce al cardenal </a:t>
            </a:r>
            <a:r>
              <a:rPr lang="es-ES" sz="2400" b="1" dirty="0" err="1"/>
              <a:t>Maffeo</a:t>
            </a:r>
            <a:r>
              <a:rPr lang="es-ES" sz="2400" b="1" dirty="0"/>
              <a:t> </a:t>
            </a:r>
            <a:r>
              <a:rPr lang="es-ES" sz="2400" b="1" dirty="0" err="1"/>
              <a:t>Barberini</a:t>
            </a:r>
            <a:r>
              <a:rPr lang="es-ES" sz="2400" b="1" dirty="0"/>
              <a:t> </a:t>
            </a:r>
            <a:r>
              <a:rPr lang="es-ES" sz="2400" dirty="0"/>
              <a:t>(1568-1644), más tarde papa </a:t>
            </a:r>
            <a:r>
              <a:rPr lang="es-ES" sz="2400" b="1" dirty="0"/>
              <a:t>Urbano VIII</a:t>
            </a:r>
            <a:r>
              <a:rPr lang="es-ES" sz="2400" b="1" dirty="0" smtClean="0"/>
              <a:t>, </a:t>
            </a:r>
            <a:r>
              <a:rPr lang="es-ES" sz="2400" dirty="0" smtClean="0"/>
              <a:t>que le admiraba y respetaba: </a:t>
            </a:r>
            <a:r>
              <a:rPr lang="es-ES" sz="2400" dirty="0"/>
              <a:t>“</a:t>
            </a:r>
            <a:r>
              <a:rPr lang="es-ES" sz="2400" i="1" dirty="0"/>
              <a:t>Ruego al Señor que os cuide, porque los hombres de valía como vos merecen vivir mucho más tiempo, por el bien de todos</a:t>
            </a:r>
            <a:r>
              <a:rPr lang="es-ES" sz="2400" i="1" dirty="0" smtClean="0"/>
              <a:t>.”</a:t>
            </a:r>
            <a:endParaRPr lang="es-ES" sz="2300" dirty="0"/>
          </a:p>
        </p:txBody>
      </p:sp>
      <p:sp>
        <p:nvSpPr>
          <p:cNvPr id="7" name="6 CuadroTexto"/>
          <p:cNvSpPr txBox="1"/>
          <p:nvPr/>
        </p:nvSpPr>
        <p:spPr>
          <a:xfrm>
            <a:off x="179512" y="4710628"/>
            <a:ext cx="8640960" cy="800219"/>
          </a:xfrm>
          <a:prstGeom prst="rect">
            <a:avLst/>
          </a:prstGeom>
          <a:noFill/>
        </p:spPr>
        <p:txBody>
          <a:bodyPr wrap="square" rtlCol="0">
            <a:spAutoFit/>
          </a:bodyPr>
          <a:lstStyle/>
          <a:p>
            <a:r>
              <a:rPr lang="es-ES" sz="2300" dirty="0" smtClean="0"/>
              <a:t>Abril 1611: determina el periodo de los satélites de Júpiter. Propone usarlos como “reloj cósmico” para determinar la longitud. </a:t>
            </a:r>
            <a:endParaRPr lang="es-ES" sz="2300" dirty="0"/>
          </a:p>
        </p:txBody>
      </p:sp>
      <p:sp>
        <p:nvSpPr>
          <p:cNvPr id="8" name="7 CuadroTexto"/>
          <p:cNvSpPr txBox="1"/>
          <p:nvPr/>
        </p:nvSpPr>
        <p:spPr>
          <a:xfrm>
            <a:off x="219698" y="5536899"/>
            <a:ext cx="8352928" cy="1154162"/>
          </a:xfrm>
          <a:prstGeom prst="rect">
            <a:avLst/>
          </a:prstGeom>
          <a:noFill/>
        </p:spPr>
        <p:txBody>
          <a:bodyPr wrap="square" rtlCol="0">
            <a:spAutoFit/>
          </a:bodyPr>
          <a:lstStyle/>
          <a:p>
            <a:r>
              <a:rPr lang="es-ES" sz="2300" b="1" dirty="0" smtClean="0"/>
              <a:t>1612: </a:t>
            </a:r>
            <a:r>
              <a:rPr lang="es-ES" sz="2300" dirty="0" smtClean="0"/>
              <a:t>Observa el Sol, proyectándolo sobre papel. ¡Manchas! El Sol no es inmutable. Cambian de posición: ¡El Sol gira sobre su eje! Nueva prueba circunstancial de la realidad del modelo de Copérnico. </a:t>
            </a:r>
            <a:endParaRPr lang="es-ES" sz="2300" b="1" dirty="0"/>
          </a:p>
        </p:txBody>
      </p:sp>
      <p:pic>
        <p:nvPicPr>
          <p:cNvPr id="5" name="Imagen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104419"/>
            <a:ext cx="342900" cy="342900"/>
          </a:xfrm>
          <a:prstGeom prst="rect">
            <a:avLst/>
          </a:prstGeom>
        </p:spPr>
      </p:pic>
    </p:spTree>
    <p:extLst>
      <p:ext uri="{BB962C8B-B14F-4D97-AF65-F5344CB8AC3E}">
        <p14:creationId xmlns:p14="http://schemas.microsoft.com/office/powerpoint/2010/main" val="104932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23</a:t>
            </a:fld>
            <a:endParaRPr lang="es-ES">
              <a:solidFill>
                <a:srgbClr val="FFFFFF"/>
              </a:solidFill>
              <a:latin typeface="Times New Roman"/>
            </a:endParaRPr>
          </a:p>
        </p:txBody>
      </p:sp>
      <p:sp>
        <p:nvSpPr>
          <p:cNvPr id="3" name="2 CuadroTexto"/>
          <p:cNvSpPr txBox="1"/>
          <p:nvPr/>
        </p:nvSpPr>
        <p:spPr>
          <a:xfrm>
            <a:off x="0" y="341495"/>
            <a:ext cx="9144000" cy="830997"/>
          </a:xfrm>
          <a:prstGeom prst="rect">
            <a:avLst/>
          </a:prstGeom>
          <a:noFill/>
        </p:spPr>
        <p:txBody>
          <a:bodyPr wrap="square" rtlCol="0">
            <a:spAutoFit/>
          </a:bodyPr>
          <a:lstStyle/>
          <a:p>
            <a:r>
              <a:rPr lang="es-ES" sz="2300" dirty="0" smtClean="0"/>
              <a:t>Polémica con el jesuita </a:t>
            </a:r>
            <a:r>
              <a:rPr lang="es-ES" sz="2300" b="1" dirty="0" err="1"/>
              <a:t>Christoph</a:t>
            </a:r>
            <a:r>
              <a:rPr lang="es-ES" sz="2300" dirty="0"/>
              <a:t> </a:t>
            </a:r>
            <a:r>
              <a:rPr lang="es-ES" sz="2300" b="1" dirty="0" err="1" smtClean="0"/>
              <a:t>Scheiner</a:t>
            </a:r>
            <a:r>
              <a:rPr lang="es-ES" sz="2300" dirty="0" smtClean="0"/>
              <a:t>. Galileo prueba que las </a:t>
            </a:r>
            <a:r>
              <a:rPr lang="es-ES" sz="2300" dirty="0" err="1" smtClean="0"/>
              <a:t>man</a:t>
            </a:r>
            <a:r>
              <a:rPr lang="es-ES" sz="2300" dirty="0" smtClean="0"/>
              <a:t>-chas están en la superficie del Sol (o tan próximas que no se puede medir.)</a:t>
            </a:r>
            <a:endParaRPr lang="es-ES" sz="2300" dirty="0"/>
          </a:p>
        </p:txBody>
      </p:sp>
      <p:sp>
        <p:nvSpPr>
          <p:cNvPr id="4" name="3 CuadroTexto"/>
          <p:cNvSpPr txBox="1"/>
          <p:nvPr/>
        </p:nvSpPr>
        <p:spPr>
          <a:xfrm>
            <a:off x="107504" y="1208366"/>
            <a:ext cx="8568952" cy="800219"/>
          </a:xfrm>
          <a:prstGeom prst="rect">
            <a:avLst/>
          </a:prstGeom>
          <a:noFill/>
        </p:spPr>
        <p:txBody>
          <a:bodyPr wrap="square" rtlCol="0">
            <a:spAutoFit/>
          </a:bodyPr>
          <a:lstStyle/>
          <a:p>
            <a:r>
              <a:rPr lang="es-ES" sz="2300" dirty="0"/>
              <a:t>Galileo </a:t>
            </a:r>
            <a:r>
              <a:rPr lang="es-ES" sz="2300" dirty="0" smtClean="0"/>
              <a:t>empieza </a:t>
            </a:r>
            <a:r>
              <a:rPr lang="es-ES" sz="2300" dirty="0"/>
              <a:t>a ser tomado por –e incluso acusado de- ser el mayor defensor de la concepción copernicana del mundo. </a:t>
            </a:r>
            <a:r>
              <a:rPr lang="es-ES" sz="2300" dirty="0" smtClean="0"/>
              <a:t>Nuevos adversarios.</a:t>
            </a:r>
            <a:endParaRPr lang="es-ES" sz="2300" dirty="0"/>
          </a:p>
        </p:txBody>
      </p:sp>
      <p:sp>
        <p:nvSpPr>
          <p:cNvPr id="5" name="4 CuadroTexto"/>
          <p:cNvSpPr txBox="1"/>
          <p:nvPr/>
        </p:nvSpPr>
        <p:spPr>
          <a:xfrm>
            <a:off x="251520" y="2204864"/>
            <a:ext cx="4536504" cy="492443"/>
          </a:xfrm>
          <a:prstGeom prst="rect">
            <a:avLst/>
          </a:prstGeom>
          <a:noFill/>
        </p:spPr>
        <p:txBody>
          <a:bodyPr wrap="square" rtlCol="0">
            <a:spAutoFit/>
          </a:bodyPr>
          <a:lstStyle/>
          <a:p>
            <a:r>
              <a:rPr lang="es-ES" sz="2600" dirty="0" smtClean="0">
                <a:solidFill>
                  <a:srgbClr val="FFC000"/>
                </a:solidFill>
              </a:rPr>
              <a:t>Ciencia y </a:t>
            </a:r>
            <a:r>
              <a:rPr lang="es-ES" sz="2600" dirty="0" err="1" smtClean="0">
                <a:solidFill>
                  <a:srgbClr val="FFC000"/>
                </a:solidFill>
              </a:rPr>
              <a:t>Fé</a:t>
            </a:r>
            <a:endParaRPr lang="es-ES" sz="2600" dirty="0">
              <a:solidFill>
                <a:srgbClr val="FFC000"/>
              </a:solidFill>
            </a:endParaRPr>
          </a:p>
        </p:txBody>
      </p:sp>
      <p:sp>
        <p:nvSpPr>
          <p:cNvPr id="6" name="5 CuadroTexto"/>
          <p:cNvSpPr txBox="1"/>
          <p:nvPr/>
        </p:nvSpPr>
        <p:spPr>
          <a:xfrm>
            <a:off x="323528" y="2852936"/>
            <a:ext cx="8820472" cy="3770263"/>
          </a:xfrm>
          <a:prstGeom prst="rect">
            <a:avLst/>
          </a:prstGeom>
          <a:noFill/>
        </p:spPr>
        <p:txBody>
          <a:bodyPr wrap="square" rtlCol="0">
            <a:spAutoFit/>
          </a:bodyPr>
          <a:lstStyle/>
          <a:p>
            <a:r>
              <a:rPr lang="es-ES" sz="2300" dirty="0" smtClean="0"/>
              <a:t>El benedictino </a:t>
            </a:r>
            <a:r>
              <a:rPr lang="es-ES" sz="2400" b="1" dirty="0"/>
              <a:t>Benedetto Castelli </a:t>
            </a:r>
            <a:r>
              <a:rPr lang="es-ES" sz="2400" b="1" dirty="0" smtClean="0"/>
              <a:t>, </a:t>
            </a:r>
            <a:r>
              <a:rPr lang="es-ES" sz="2400" dirty="0" smtClean="0"/>
              <a:t>discípulo y amigo de Galileo, asiste a una velada con el Gran Duque y la Gran Duquesa madre. Se cita el Libro de Josué: </a:t>
            </a:r>
            <a:r>
              <a:rPr lang="es-ES" sz="2400" i="1" dirty="0"/>
              <a:t>“Y él dijo a la vista de </a:t>
            </a:r>
            <a:r>
              <a:rPr lang="es-ES" sz="2400" i="1" dirty="0" smtClean="0"/>
              <a:t>Israel:  </a:t>
            </a:r>
            <a:r>
              <a:rPr lang="es-ES" sz="2400" i="1" dirty="0"/>
              <a:t>Sol, detente sobre </a:t>
            </a:r>
            <a:r>
              <a:rPr lang="es-ES" sz="2400" i="1" dirty="0" err="1"/>
              <a:t>Gabaon</a:t>
            </a:r>
            <a:r>
              <a:rPr lang="es-ES" sz="2400" i="1" dirty="0"/>
              <a:t>; y tu, Luna, en el valle de </a:t>
            </a:r>
            <a:r>
              <a:rPr lang="es-ES" sz="2400" i="1" dirty="0" err="1"/>
              <a:t>Ayalón</a:t>
            </a:r>
            <a:r>
              <a:rPr lang="es-ES" sz="2400" i="1" dirty="0"/>
              <a:t>. Y el sol se detuvo, y la luna se paró, hasta que la gente se hubo vengado de sus enemigos. ¿No está esto escrito en el Libro de </a:t>
            </a:r>
            <a:r>
              <a:rPr lang="es-ES" sz="2400" i="1" dirty="0" err="1"/>
              <a:t>Jasher</a:t>
            </a:r>
            <a:r>
              <a:rPr lang="es-ES" sz="2400" i="1" dirty="0"/>
              <a:t>? Así, pues, el sol se detuvo en medio del cielo, y no se dio prisa en bajar durante casi un día entero” </a:t>
            </a:r>
            <a:r>
              <a:rPr lang="es-ES" sz="2400" dirty="0"/>
              <a:t>(Libro de Josué, Cap. </a:t>
            </a:r>
            <a:r>
              <a:rPr lang="es-ES" sz="2400" b="1" dirty="0"/>
              <a:t>10</a:t>
            </a:r>
            <a:r>
              <a:rPr lang="es-ES" sz="2400" dirty="0" smtClean="0"/>
              <a:t>): el movimiento de la Tierra es contrario a las Escrituras. Preocupación de la Gran Duquesa.</a:t>
            </a:r>
            <a:endParaRPr lang="es-ES" sz="2400" dirty="0"/>
          </a:p>
          <a:p>
            <a:endParaRPr lang="es-ES" sz="2300" dirty="0"/>
          </a:p>
        </p:txBody>
      </p:sp>
    </p:spTree>
    <p:extLst>
      <p:ext uri="{BB962C8B-B14F-4D97-AF65-F5344CB8AC3E}">
        <p14:creationId xmlns:p14="http://schemas.microsoft.com/office/powerpoint/2010/main" val="202025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24</a:t>
            </a:fld>
            <a:endParaRPr lang="es-ES">
              <a:solidFill>
                <a:srgbClr val="FFFFFF"/>
              </a:solidFill>
              <a:latin typeface="Times New Roman"/>
            </a:endParaRPr>
          </a:p>
        </p:txBody>
      </p:sp>
      <p:sp>
        <p:nvSpPr>
          <p:cNvPr id="3" name="2 CuadroTexto"/>
          <p:cNvSpPr txBox="1"/>
          <p:nvPr/>
        </p:nvSpPr>
        <p:spPr>
          <a:xfrm>
            <a:off x="0" y="332656"/>
            <a:ext cx="9108504" cy="1169551"/>
          </a:xfrm>
          <a:prstGeom prst="rect">
            <a:avLst/>
          </a:prstGeom>
          <a:noFill/>
        </p:spPr>
        <p:txBody>
          <a:bodyPr wrap="square" rtlCol="0">
            <a:spAutoFit/>
          </a:bodyPr>
          <a:lstStyle/>
          <a:p>
            <a:r>
              <a:rPr lang="es-ES" sz="2300" dirty="0" smtClean="0"/>
              <a:t>Carta de Galileo: No cabe controversia entre Ciencia y Fe.</a:t>
            </a:r>
            <a:r>
              <a:rPr lang="es-ES" sz="2400" i="1" dirty="0" smtClean="0"/>
              <a:t> </a:t>
            </a:r>
            <a:r>
              <a:rPr lang="es-ES" sz="2300" dirty="0" smtClean="0"/>
              <a:t>La </a:t>
            </a:r>
            <a:r>
              <a:rPr lang="es-ES" sz="2300" dirty="0"/>
              <a:t>Biblia no puede equivocarse, pero sí sus intérpretes si se basan siempre en la </a:t>
            </a:r>
            <a:r>
              <a:rPr lang="es-ES" sz="2300" dirty="0" smtClean="0"/>
              <a:t>inter-</a:t>
            </a:r>
            <a:r>
              <a:rPr lang="es-ES" sz="2300" dirty="0" err="1" smtClean="0"/>
              <a:t>pretación</a:t>
            </a:r>
            <a:r>
              <a:rPr lang="es-ES" sz="2300" dirty="0" smtClean="0"/>
              <a:t> </a:t>
            </a:r>
            <a:r>
              <a:rPr lang="es-ES" sz="2300" dirty="0"/>
              <a:t>literal de las palabras. </a:t>
            </a:r>
            <a:r>
              <a:rPr lang="es-ES" sz="2300" dirty="0" smtClean="0"/>
              <a:t>Separar los ámbitos de la fe y la Ciencia.</a:t>
            </a:r>
            <a:endParaRPr lang="es-ES" sz="2300" dirty="0"/>
          </a:p>
        </p:txBody>
      </p:sp>
      <p:sp>
        <p:nvSpPr>
          <p:cNvPr id="4" name="3 CuadroTexto"/>
          <p:cNvSpPr txBox="1"/>
          <p:nvPr/>
        </p:nvSpPr>
        <p:spPr>
          <a:xfrm>
            <a:off x="107504" y="1628800"/>
            <a:ext cx="8784976" cy="1154162"/>
          </a:xfrm>
          <a:prstGeom prst="rect">
            <a:avLst/>
          </a:prstGeom>
          <a:noFill/>
        </p:spPr>
        <p:txBody>
          <a:bodyPr wrap="square" rtlCol="0">
            <a:spAutoFit/>
          </a:bodyPr>
          <a:lstStyle/>
          <a:p>
            <a:r>
              <a:rPr lang="es-ES" sz="2300" dirty="0" smtClean="0"/>
              <a:t>-</a:t>
            </a:r>
            <a:r>
              <a:rPr lang="es-ES" sz="2300" b="1" dirty="0" smtClean="0"/>
              <a:t>1614:  </a:t>
            </a:r>
            <a:r>
              <a:rPr lang="es-ES" sz="2300" dirty="0" smtClean="0"/>
              <a:t>Furibundo ataque del dominico </a:t>
            </a:r>
            <a:r>
              <a:rPr lang="es-ES" sz="2300" b="1" dirty="0"/>
              <a:t>T. </a:t>
            </a:r>
            <a:r>
              <a:rPr lang="es-ES" sz="2300" b="1" dirty="0" err="1" smtClean="0"/>
              <a:t>Caccini</a:t>
            </a:r>
            <a:r>
              <a:rPr lang="es-ES" sz="2300" b="1" dirty="0"/>
              <a:t> </a:t>
            </a:r>
            <a:r>
              <a:rPr lang="es-ES" sz="2300" dirty="0" smtClean="0"/>
              <a:t>contra las ideas de Copérnico “y el matemático Galileo Galilei”. Las matemáticas </a:t>
            </a:r>
            <a:r>
              <a:rPr lang="es-ES" sz="2300" i="1" dirty="0" smtClean="0"/>
              <a:t>“arte diabólico” </a:t>
            </a:r>
            <a:r>
              <a:rPr lang="es-ES" sz="2300" dirty="0" smtClean="0"/>
              <a:t>y los matemáticos </a:t>
            </a:r>
            <a:r>
              <a:rPr lang="es-ES" sz="2300" i="1" dirty="0" smtClean="0"/>
              <a:t>“causantes de todas las herejías”. </a:t>
            </a:r>
            <a:r>
              <a:rPr lang="es-ES" sz="2300" dirty="0" smtClean="0"/>
              <a:t>   </a:t>
            </a:r>
            <a:endParaRPr lang="es-ES" sz="2300" dirty="0"/>
          </a:p>
        </p:txBody>
      </p:sp>
      <p:sp>
        <p:nvSpPr>
          <p:cNvPr id="5" name="4 CuadroTexto"/>
          <p:cNvSpPr txBox="1"/>
          <p:nvPr/>
        </p:nvSpPr>
        <p:spPr>
          <a:xfrm>
            <a:off x="53752" y="2918027"/>
            <a:ext cx="8784976" cy="446276"/>
          </a:xfrm>
          <a:prstGeom prst="rect">
            <a:avLst/>
          </a:prstGeom>
          <a:noFill/>
        </p:spPr>
        <p:txBody>
          <a:bodyPr wrap="square" rtlCol="0">
            <a:spAutoFit/>
          </a:bodyPr>
          <a:lstStyle/>
          <a:p>
            <a:r>
              <a:rPr lang="es-ES" sz="2300" dirty="0" smtClean="0"/>
              <a:t>Envío al Secretario de la Inquisición de la carta de Galileo a Castelli.</a:t>
            </a:r>
            <a:endParaRPr lang="es-ES" sz="2300" dirty="0"/>
          </a:p>
        </p:txBody>
      </p:sp>
      <p:sp>
        <p:nvSpPr>
          <p:cNvPr id="6" name="5 CuadroTexto"/>
          <p:cNvSpPr txBox="1"/>
          <p:nvPr/>
        </p:nvSpPr>
        <p:spPr>
          <a:xfrm>
            <a:off x="179512" y="3501008"/>
            <a:ext cx="8712968" cy="1862048"/>
          </a:xfrm>
          <a:prstGeom prst="rect">
            <a:avLst/>
          </a:prstGeom>
          <a:noFill/>
        </p:spPr>
        <p:txBody>
          <a:bodyPr wrap="square" rtlCol="0">
            <a:spAutoFit/>
          </a:bodyPr>
          <a:lstStyle/>
          <a:p>
            <a:r>
              <a:rPr lang="es-ES" sz="2300" dirty="0" smtClean="0"/>
              <a:t>-25 de febrero de 1614:  Se reúne el Tribunal. Informe: </a:t>
            </a:r>
            <a:r>
              <a:rPr lang="es-ES" sz="2300" dirty="0"/>
              <a:t>“</a:t>
            </a:r>
            <a:r>
              <a:rPr lang="es-ES" sz="2300" i="1" dirty="0"/>
              <a:t>corre el rumor de que Galileo considera como verdaderas las dos siguientes frases: La Tierra se mueve como un todo con respecto a sí misma, en movimiento diario, y el Sol permanece inmóvil, frases que según mi conciencia y razón están en contradicción con las Sagradas Escrituras…”</a:t>
            </a:r>
            <a:r>
              <a:rPr lang="es-ES" sz="2300" dirty="0"/>
              <a:t> </a:t>
            </a:r>
          </a:p>
        </p:txBody>
      </p:sp>
      <p:sp>
        <p:nvSpPr>
          <p:cNvPr id="7" name="6 CuadroTexto"/>
          <p:cNvSpPr txBox="1"/>
          <p:nvPr/>
        </p:nvSpPr>
        <p:spPr>
          <a:xfrm>
            <a:off x="179512" y="5693033"/>
            <a:ext cx="8784976" cy="800219"/>
          </a:xfrm>
          <a:prstGeom prst="rect">
            <a:avLst/>
          </a:prstGeom>
          <a:noFill/>
        </p:spPr>
        <p:txBody>
          <a:bodyPr wrap="square" rtlCol="0">
            <a:spAutoFit/>
          </a:bodyPr>
          <a:lstStyle/>
          <a:p>
            <a:r>
              <a:rPr lang="es-ES" sz="2300" dirty="0" smtClean="0"/>
              <a:t>El proceso está en marcha. Los poderosos amigos de Galileo no se enteraron</a:t>
            </a:r>
            <a:r>
              <a:rPr lang="es-ES" sz="2300" dirty="0" smtClean="0"/>
              <a:t>.                                                                </a:t>
            </a:r>
            <a:r>
              <a:rPr lang="es-ES" sz="2300" smtClean="0"/>
              <a:t>(</a:t>
            </a:r>
            <a:r>
              <a:rPr lang="es-ES" sz="2300" i="1" smtClean="0"/>
              <a:t>Continuará…)</a:t>
            </a:r>
            <a:endParaRPr lang="es-ES" sz="2300" dirty="0"/>
          </a:p>
        </p:txBody>
      </p:sp>
    </p:spTree>
    <p:extLst>
      <p:ext uri="{BB962C8B-B14F-4D97-AF65-F5344CB8AC3E}">
        <p14:creationId xmlns:p14="http://schemas.microsoft.com/office/powerpoint/2010/main" val="419760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Marcador de número de diapositiva"/>
          <p:cNvSpPr>
            <a:spLocks noGrp="1"/>
          </p:cNvSpPr>
          <p:nvPr>
            <p:ph type="sldNum" sz="quarter" idx="12"/>
          </p:nvPr>
        </p:nvSpPr>
        <p:spPr/>
        <p:txBody>
          <a:bodyPr/>
          <a:lstStyle/>
          <a:p>
            <a:pPr lvl="1">
              <a:defRPr/>
            </a:pPr>
            <a:fld id="{2F688A7B-749F-46EE-8213-24B46F2BBBEB}" type="slidenum">
              <a:rPr lang="es-ES">
                <a:solidFill>
                  <a:srgbClr val="FFFFFF"/>
                </a:solidFill>
              </a:rPr>
              <a:pPr lvl="1">
                <a:defRPr/>
              </a:pPr>
              <a:t>25</a:t>
            </a:fld>
            <a:endParaRPr lang="es-ES">
              <a:solidFill>
                <a:srgbClr val="FFFFFF"/>
              </a:solidFill>
              <a:latin typeface="Times New Roman" pitchFamily="18" charset="0"/>
            </a:endParaRPr>
          </a:p>
        </p:txBody>
      </p:sp>
      <p:sp>
        <p:nvSpPr>
          <p:cNvPr id="100354" name="Rectangle 2"/>
          <p:cNvSpPr>
            <a:spLocks noGrp="1" noChangeArrowheads="1"/>
          </p:cNvSpPr>
          <p:nvPr>
            <p:ph type="title" idx="4294967295"/>
          </p:nvPr>
        </p:nvSpPr>
        <p:spPr>
          <a:xfrm>
            <a:off x="936625" y="609600"/>
            <a:ext cx="8207375" cy="1955800"/>
          </a:xfrm>
        </p:spPr>
        <p:txBody>
          <a:bodyPr>
            <a:normAutofit/>
          </a:bodyPr>
          <a:lstStyle/>
          <a:p>
            <a:pPr eaLnBrk="1" hangingPunct="1">
              <a:defRPr/>
            </a:pPr>
            <a:r>
              <a:rPr lang="es-ES" dirty="0" smtClean="0"/>
              <a:t>GALILEO GALILEI (II)</a:t>
            </a:r>
            <a:br>
              <a:rPr lang="es-ES" dirty="0" smtClean="0"/>
            </a:br>
            <a:endParaRPr lang="es-ES" dirty="0"/>
          </a:p>
        </p:txBody>
      </p:sp>
      <p:pic>
        <p:nvPicPr>
          <p:cNvPr id="3076" name="Picture 3" descr="lgRac"/>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45319" y="4619625"/>
            <a:ext cx="1227138" cy="1114425"/>
          </a:xfrm>
        </p:spPr>
      </p:pic>
      <p:pic>
        <p:nvPicPr>
          <p:cNvPr id="3077" name="Picture 5" descr="logoucm"/>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6524248" y="4581128"/>
            <a:ext cx="1084262" cy="1009650"/>
          </a:xfrm>
        </p:spPr>
      </p:pic>
      <p:sp>
        <p:nvSpPr>
          <p:cNvPr id="3078" name="Text Box 4"/>
          <p:cNvSpPr txBox="1">
            <a:spLocks noChangeArrowheads="1"/>
          </p:cNvSpPr>
          <p:nvPr/>
        </p:nvSpPr>
        <p:spPr bwMode="auto">
          <a:xfrm>
            <a:off x="1619250" y="3716338"/>
            <a:ext cx="54721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algn="ctr" eaLnBrk="1" fontAlgn="base" hangingPunct="1">
              <a:lnSpc>
                <a:spcPct val="70000"/>
              </a:lnSpc>
              <a:spcBef>
                <a:spcPct val="50000"/>
              </a:spcBef>
              <a:spcAft>
                <a:spcPct val="0"/>
              </a:spcAft>
            </a:pPr>
            <a:r>
              <a:rPr kumimoji="0" lang="es-ES_tradnl" sz="2800" b="1" dirty="0">
                <a:solidFill>
                  <a:srgbClr val="FFCC66"/>
                </a:solidFill>
              </a:rPr>
              <a:t>Fernando Bombal</a:t>
            </a:r>
          </a:p>
        </p:txBody>
      </p:sp>
      <p:sp>
        <p:nvSpPr>
          <p:cNvPr id="3079" name="Text Box 6"/>
          <p:cNvSpPr txBox="1">
            <a:spLocks noChangeArrowheads="1"/>
          </p:cNvSpPr>
          <p:nvPr/>
        </p:nvSpPr>
        <p:spPr bwMode="auto">
          <a:xfrm>
            <a:off x="5795963" y="5734050"/>
            <a:ext cx="3671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fontAlgn="base" hangingPunct="1">
              <a:spcBef>
                <a:spcPct val="50000"/>
              </a:spcBef>
              <a:spcAft>
                <a:spcPct val="0"/>
              </a:spcAft>
            </a:pPr>
            <a:r>
              <a:rPr kumimoji="0" lang="es-ES_tradnl" b="1">
                <a:solidFill>
                  <a:srgbClr val="FFCC66"/>
                </a:solidFill>
              </a:rPr>
              <a:t>Universidad Complutense</a:t>
            </a:r>
            <a:endParaRPr kumimoji="0" lang="es-ES" b="1">
              <a:solidFill>
                <a:srgbClr val="FFCC66"/>
              </a:solidFill>
            </a:endParaRPr>
          </a:p>
        </p:txBody>
      </p:sp>
      <p:sp>
        <p:nvSpPr>
          <p:cNvPr id="3080" name="Text Box 7"/>
          <p:cNvSpPr txBox="1">
            <a:spLocks noChangeArrowheads="1"/>
          </p:cNvSpPr>
          <p:nvPr/>
        </p:nvSpPr>
        <p:spPr bwMode="auto">
          <a:xfrm>
            <a:off x="0" y="5805488"/>
            <a:ext cx="4248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fontAlgn="base" hangingPunct="1">
              <a:spcBef>
                <a:spcPct val="50000"/>
              </a:spcBef>
              <a:spcAft>
                <a:spcPct val="0"/>
              </a:spcAft>
            </a:pPr>
            <a:r>
              <a:rPr kumimoji="0" lang="es-ES_tradnl" b="1">
                <a:solidFill>
                  <a:srgbClr val="FFCC66"/>
                </a:solidFill>
              </a:rPr>
              <a:t>Real Academia de Ciencias</a:t>
            </a:r>
            <a:endParaRPr kumimoji="0" lang="es-ES" b="1">
              <a:solidFill>
                <a:srgbClr val="FFCC66"/>
              </a:solidFill>
            </a:endParaRPr>
          </a:p>
        </p:txBody>
      </p:sp>
      <p:sp>
        <p:nvSpPr>
          <p:cNvPr id="3081" name="Text Box 8"/>
          <p:cNvSpPr txBox="1">
            <a:spLocks noChangeArrowheads="1"/>
          </p:cNvSpPr>
          <p:nvPr/>
        </p:nvSpPr>
        <p:spPr bwMode="auto">
          <a:xfrm>
            <a:off x="1258888" y="2636838"/>
            <a:ext cx="6769100"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algn="ctr" eaLnBrk="1" fontAlgn="base" hangingPunct="1">
              <a:spcBef>
                <a:spcPct val="10000"/>
              </a:spcBef>
              <a:spcAft>
                <a:spcPct val="0"/>
              </a:spcAft>
            </a:pPr>
            <a:r>
              <a:rPr kumimoji="0" lang="es-ES" dirty="0" smtClean="0">
                <a:solidFill>
                  <a:srgbClr val="FFFF00"/>
                </a:solidFill>
              </a:rPr>
              <a:t>Seminario de Historia de las Matemáticas</a:t>
            </a:r>
          </a:p>
          <a:p>
            <a:pPr algn="ctr" eaLnBrk="1" fontAlgn="base" hangingPunct="1">
              <a:spcBef>
                <a:spcPct val="10000"/>
              </a:spcBef>
              <a:spcAft>
                <a:spcPct val="0"/>
              </a:spcAft>
            </a:pPr>
            <a:r>
              <a:rPr kumimoji="0" lang="es-ES" dirty="0" smtClean="0">
                <a:solidFill>
                  <a:srgbClr val="FFFF00"/>
                </a:solidFill>
              </a:rPr>
              <a:t>Curso XXXVI. 2015</a:t>
            </a:r>
            <a:endParaRPr kumimoji="0" lang="es-ES" dirty="0">
              <a:solidFill>
                <a:srgbClr val="FFFFFF"/>
              </a:solidFill>
            </a:endParaRPr>
          </a:p>
        </p:txBody>
      </p:sp>
    </p:spTree>
    <p:extLst>
      <p:ext uri="{BB962C8B-B14F-4D97-AF65-F5344CB8AC3E}">
        <p14:creationId xmlns:p14="http://schemas.microsoft.com/office/powerpoint/2010/main" val="2217674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26</a:t>
            </a:fld>
            <a:endParaRPr lang="es-ES">
              <a:solidFill>
                <a:srgbClr val="FFFFFF"/>
              </a:solidFill>
              <a:latin typeface="Times New Roman"/>
            </a:endParaRPr>
          </a:p>
        </p:txBody>
      </p:sp>
      <p:sp>
        <p:nvSpPr>
          <p:cNvPr id="6" name="5 CuadroTexto"/>
          <p:cNvSpPr txBox="1"/>
          <p:nvPr/>
        </p:nvSpPr>
        <p:spPr>
          <a:xfrm>
            <a:off x="35496" y="1268760"/>
            <a:ext cx="8856984" cy="800219"/>
          </a:xfrm>
          <a:prstGeom prst="rect">
            <a:avLst/>
          </a:prstGeom>
          <a:noFill/>
        </p:spPr>
        <p:txBody>
          <a:bodyPr wrap="square" rtlCol="0">
            <a:spAutoFit/>
          </a:bodyPr>
          <a:lstStyle/>
          <a:p>
            <a:r>
              <a:rPr lang="es-ES" sz="2300" dirty="0" smtClean="0"/>
              <a:t>Decide viajar a Roma en diciembre 1615 con nuevos argumentos: </a:t>
            </a:r>
            <a:r>
              <a:rPr lang="es-ES" sz="2300" i="1" dirty="0" smtClean="0"/>
              <a:t>Tratado sobre las mareas. </a:t>
            </a:r>
            <a:endParaRPr lang="es-ES" sz="2300" dirty="0"/>
          </a:p>
        </p:txBody>
      </p:sp>
      <p:sp>
        <p:nvSpPr>
          <p:cNvPr id="7" name="6 CuadroTexto"/>
          <p:cNvSpPr txBox="1"/>
          <p:nvPr/>
        </p:nvSpPr>
        <p:spPr>
          <a:xfrm>
            <a:off x="35496" y="2704854"/>
            <a:ext cx="8964488" cy="800219"/>
          </a:xfrm>
          <a:prstGeom prst="rect">
            <a:avLst/>
          </a:prstGeom>
          <a:noFill/>
        </p:spPr>
        <p:txBody>
          <a:bodyPr wrap="square" rtlCol="0">
            <a:spAutoFit/>
          </a:bodyPr>
          <a:lstStyle/>
          <a:p>
            <a:r>
              <a:rPr lang="es-ES" sz="2300" dirty="0" smtClean="0"/>
              <a:t>Pablo V convoca el 19/02/1616 a 11 teólogos para que decidan sobre la ortodoxia de la doctrina copernicana. Se reduce a dos afirmaciones:</a:t>
            </a:r>
            <a:endParaRPr lang="es-ES" sz="2300" dirty="0"/>
          </a:p>
        </p:txBody>
      </p:sp>
      <p:sp>
        <p:nvSpPr>
          <p:cNvPr id="8" name="7 CuadroTexto"/>
          <p:cNvSpPr txBox="1"/>
          <p:nvPr/>
        </p:nvSpPr>
        <p:spPr>
          <a:xfrm>
            <a:off x="323528" y="4140948"/>
            <a:ext cx="8280920" cy="1169551"/>
          </a:xfrm>
          <a:prstGeom prst="rect">
            <a:avLst/>
          </a:prstGeom>
          <a:noFill/>
        </p:spPr>
        <p:txBody>
          <a:bodyPr wrap="square" rtlCol="0">
            <a:spAutoFit/>
          </a:bodyPr>
          <a:lstStyle/>
          <a:p>
            <a:pPr lvl="0"/>
            <a:r>
              <a:rPr lang="es-ES" sz="2400" dirty="0"/>
              <a:t> </a:t>
            </a:r>
            <a:r>
              <a:rPr lang="es-ES" sz="2300" dirty="0" smtClean="0"/>
              <a:t>1.- El </a:t>
            </a:r>
            <a:r>
              <a:rPr lang="es-ES" sz="2300" dirty="0"/>
              <a:t>Sol es el centro del Universo, y por consiguiente está inmóvil.</a:t>
            </a:r>
          </a:p>
          <a:p>
            <a:pPr lvl="0"/>
            <a:r>
              <a:rPr lang="es-ES" sz="2300" dirty="0" smtClean="0"/>
              <a:t>2.- La </a:t>
            </a:r>
            <a:r>
              <a:rPr lang="es-ES" sz="2300" dirty="0"/>
              <a:t>Tierra no es el centro del mundo, ni está inmóvil, sino que se mueve como un todo y también gira diariamente</a:t>
            </a:r>
            <a:r>
              <a:rPr lang="es-ES" sz="2300" dirty="0" smtClean="0"/>
              <a:t>.</a:t>
            </a:r>
            <a:endParaRPr lang="es-ES" sz="2300" dirty="0"/>
          </a:p>
        </p:txBody>
      </p:sp>
    </p:spTree>
    <p:extLst>
      <p:ext uri="{BB962C8B-B14F-4D97-AF65-F5344CB8AC3E}">
        <p14:creationId xmlns:p14="http://schemas.microsoft.com/office/powerpoint/2010/main" val="51391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27</a:t>
            </a:fld>
            <a:endParaRPr lang="es-ES">
              <a:solidFill>
                <a:srgbClr val="FFFFFF"/>
              </a:solidFill>
              <a:latin typeface="Times New Roman"/>
            </a:endParaRPr>
          </a:p>
        </p:txBody>
      </p:sp>
      <p:sp>
        <p:nvSpPr>
          <p:cNvPr id="3" name="2 CuadroTexto"/>
          <p:cNvSpPr txBox="1"/>
          <p:nvPr/>
        </p:nvSpPr>
        <p:spPr>
          <a:xfrm>
            <a:off x="179512" y="332656"/>
            <a:ext cx="8712968" cy="1508105"/>
          </a:xfrm>
          <a:prstGeom prst="rect">
            <a:avLst/>
          </a:prstGeom>
          <a:noFill/>
        </p:spPr>
        <p:txBody>
          <a:bodyPr wrap="square" rtlCol="0">
            <a:spAutoFit/>
          </a:bodyPr>
          <a:lstStyle/>
          <a:p>
            <a:r>
              <a:rPr lang="es-ES" sz="2300" dirty="0" smtClean="0"/>
              <a:t>Veredicto: La primera es “</a:t>
            </a:r>
            <a:r>
              <a:rPr lang="es-ES" sz="2300" i="1" dirty="0"/>
              <a:t>insensata, absurda filosóficamente y </a:t>
            </a:r>
            <a:r>
              <a:rPr lang="es-ES" sz="2300" i="1" dirty="0" smtClean="0"/>
              <a:t>formal-mente </a:t>
            </a:r>
            <a:r>
              <a:rPr lang="es-ES" sz="2300" i="1" dirty="0"/>
              <a:t>herética, puesto que contradice numerosos textos de las Sagradas Escrituras”. </a:t>
            </a:r>
            <a:r>
              <a:rPr lang="es-ES" sz="2300" dirty="0" smtClean="0"/>
              <a:t>La segunda, también absurda , socava las cuestiones de fe, aunque no contradice radicalmente a la Biblia. Galileo había perdido.</a:t>
            </a:r>
            <a:endParaRPr lang="es-ES" sz="2300" dirty="0"/>
          </a:p>
        </p:txBody>
      </p:sp>
      <p:sp>
        <p:nvSpPr>
          <p:cNvPr id="4" name="3 CuadroTexto"/>
          <p:cNvSpPr txBox="1"/>
          <p:nvPr/>
        </p:nvSpPr>
        <p:spPr>
          <a:xfrm>
            <a:off x="179512" y="1916832"/>
            <a:ext cx="8856984" cy="800219"/>
          </a:xfrm>
          <a:prstGeom prst="rect">
            <a:avLst/>
          </a:prstGeom>
          <a:noFill/>
        </p:spPr>
        <p:txBody>
          <a:bodyPr wrap="square" rtlCol="0">
            <a:spAutoFit/>
          </a:bodyPr>
          <a:lstStyle/>
          <a:p>
            <a:r>
              <a:rPr lang="es-ES" sz="2300" dirty="0" smtClean="0"/>
              <a:t>-26 de febrero: </a:t>
            </a:r>
            <a:r>
              <a:rPr lang="es-ES" sz="2300" dirty="0" err="1" smtClean="0"/>
              <a:t>Bellarmino</a:t>
            </a:r>
            <a:r>
              <a:rPr lang="es-ES" sz="2300" dirty="0" smtClean="0"/>
              <a:t> insta a Galileo a que no defienda el heliocentrismo como un hecho cierto.</a:t>
            </a:r>
            <a:endParaRPr lang="es-ES" sz="2300" dirty="0"/>
          </a:p>
        </p:txBody>
      </p:sp>
      <p:sp>
        <p:nvSpPr>
          <p:cNvPr id="5" name="4 CuadroTexto"/>
          <p:cNvSpPr txBox="1"/>
          <p:nvPr/>
        </p:nvSpPr>
        <p:spPr>
          <a:xfrm>
            <a:off x="251520" y="2852936"/>
            <a:ext cx="8496944" cy="800219"/>
          </a:xfrm>
          <a:prstGeom prst="rect">
            <a:avLst/>
          </a:prstGeom>
          <a:noFill/>
        </p:spPr>
        <p:txBody>
          <a:bodyPr wrap="square" rtlCol="0">
            <a:spAutoFit/>
          </a:bodyPr>
          <a:lstStyle/>
          <a:p>
            <a:r>
              <a:rPr lang="es-ES" sz="2300" dirty="0" smtClean="0"/>
              <a:t>-5 de marzo: se hace público el decreto condenando la astronomía copernicana. Se </a:t>
            </a:r>
            <a:r>
              <a:rPr lang="es-ES" sz="2300" dirty="0" err="1" smtClean="0"/>
              <a:t>prohibe</a:t>
            </a:r>
            <a:r>
              <a:rPr lang="es-ES" sz="2300" dirty="0" smtClean="0"/>
              <a:t> el libro de Copérnico. No se cita a Galileo.</a:t>
            </a:r>
            <a:endParaRPr lang="es-ES" sz="2300" dirty="0"/>
          </a:p>
        </p:txBody>
      </p:sp>
      <p:sp>
        <p:nvSpPr>
          <p:cNvPr id="6" name="5 CuadroTexto"/>
          <p:cNvSpPr txBox="1"/>
          <p:nvPr/>
        </p:nvSpPr>
        <p:spPr>
          <a:xfrm>
            <a:off x="251520" y="3789040"/>
            <a:ext cx="8784976" cy="800219"/>
          </a:xfrm>
          <a:prstGeom prst="rect">
            <a:avLst/>
          </a:prstGeom>
          <a:noFill/>
        </p:spPr>
        <p:txBody>
          <a:bodyPr wrap="square" rtlCol="0">
            <a:spAutoFit/>
          </a:bodyPr>
          <a:lstStyle/>
          <a:p>
            <a:r>
              <a:rPr lang="es-ES" sz="2300" dirty="0" smtClean="0"/>
              <a:t>Ante los rumores de herejía, Galileo pide una </a:t>
            </a:r>
            <a:r>
              <a:rPr lang="es-ES" sz="2300" dirty="0" smtClean="0">
                <a:hlinkClick r:id="rId2" action="ppaction://hlinksldjump"/>
              </a:rPr>
              <a:t>carta</a:t>
            </a:r>
            <a:r>
              <a:rPr lang="es-ES" sz="2300" dirty="0" smtClean="0"/>
              <a:t> a </a:t>
            </a:r>
            <a:r>
              <a:rPr lang="es-ES" sz="2300" dirty="0" err="1" smtClean="0"/>
              <a:t>Bellarmino</a:t>
            </a:r>
            <a:r>
              <a:rPr lang="es-ES" sz="2300" dirty="0" smtClean="0"/>
              <a:t>, que le exonera y niega que hubiera abjurado o impuesto penitencia.</a:t>
            </a:r>
            <a:endParaRPr lang="es-ES" sz="2300" dirty="0"/>
          </a:p>
        </p:txBody>
      </p:sp>
      <p:sp>
        <p:nvSpPr>
          <p:cNvPr id="7" name="6 CuadroTexto"/>
          <p:cNvSpPr txBox="1"/>
          <p:nvPr/>
        </p:nvSpPr>
        <p:spPr>
          <a:xfrm>
            <a:off x="251520" y="4797152"/>
            <a:ext cx="8640960" cy="1154162"/>
          </a:xfrm>
          <a:prstGeom prst="rect">
            <a:avLst/>
          </a:prstGeom>
          <a:noFill/>
        </p:spPr>
        <p:txBody>
          <a:bodyPr wrap="square" rtlCol="0">
            <a:spAutoFit/>
          </a:bodyPr>
          <a:lstStyle/>
          <a:p>
            <a:r>
              <a:rPr lang="es-ES" sz="2300" dirty="0" smtClean="0"/>
              <a:t>Galileo continúa siendo el científico más importante de Italia. Probablemente no comprendió la gravedad de la condena. Convencido de su verdad, mantuvo la esperanza de una reconsideración posterior. </a:t>
            </a:r>
            <a:endParaRPr lang="es-ES" sz="2300" dirty="0"/>
          </a:p>
        </p:txBody>
      </p:sp>
    </p:spTree>
    <p:extLst>
      <p:ext uri="{BB962C8B-B14F-4D97-AF65-F5344CB8AC3E}">
        <p14:creationId xmlns:p14="http://schemas.microsoft.com/office/powerpoint/2010/main" val="81958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28</a:t>
            </a:fld>
            <a:endParaRPr lang="es-ES">
              <a:solidFill>
                <a:srgbClr val="FFFFFF"/>
              </a:solidFill>
              <a:latin typeface="Times New Roman"/>
            </a:endParaRPr>
          </a:p>
        </p:txBody>
      </p:sp>
      <p:sp>
        <p:nvSpPr>
          <p:cNvPr id="3" name="2 CuadroTexto"/>
          <p:cNvSpPr txBox="1"/>
          <p:nvPr/>
        </p:nvSpPr>
        <p:spPr>
          <a:xfrm>
            <a:off x="107504" y="260648"/>
            <a:ext cx="9036496" cy="1154162"/>
          </a:xfrm>
          <a:prstGeom prst="rect">
            <a:avLst/>
          </a:prstGeom>
          <a:noFill/>
        </p:spPr>
        <p:txBody>
          <a:bodyPr wrap="square" rtlCol="0">
            <a:spAutoFit/>
          </a:bodyPr>
          <a:lstStyle/>
          <a:p>
            <a:r>
              <a:rPr lang="es-ES" sz="2300" dirty="0" smtClean="0"/>
              <a:t>Salud frágil. Decide en 1617 huir de la humedad de Florencia. Alquila una villa </a:t>
            </a:r>
            <a:r>
              <a:rPr lang="es-ES" sz="2300" i="1" dirty="0" smtClean="0"/>
              <a:t>(“</a:t>
            </a:r>
            <a:r>
              <a:rPr lang="es-ES" sz="2300" i="1" dirty="0" err="1" smtClean="0"/>
              <a:t>Bellosguardo</a:t>
            </a:r>
            <a:r>
              <a:rPr lang="es-ES" sz="2300" dirty="0" smtClean="0"/>
              <a:t>”) cerca de </a:t>
            </a:r>
            <a:r>
              <a:rPr lang="es-ES" sz="2300" dirty="0" err="1" smtClean="0"/>
              <a:t>Arcetri</a:t>
            </a:r>
            <a:r>
              <a:rPr lang="es-ES" sz="2300" dirty="0" smtClean="0"/>
              <a:t>, donde estaban sus hijas. Vive con su hijo y dos nuevos alumnos que le ayudan. Consigue legitimar a su hijo.</a:t>
            </a:r>
            <a:endParaRPr lang="es-ES" sz="2300" dirty="0"/>
          </a:p>
        </p:txBody>
      </p:sp>
      <p:sp>
        <p:nvSpPr>
          <p:cNvPr id="4" name="3 CuadroTexto"/>
          <p:cNvSpPr txBox="1"/>
          <p:nvPr/>
        </p:nvSpPr>
        <p:spPr>
          <a:xfrm>
            <a:off x="107504" y="1628800"/>
            <a:ext cx="8928992" cy="800219"/>
          </a:xfrm>
          <a:prstGeom prst="rect">
            <a:avLst/>
          </a:prstGeom>
          <a:noFill/>
        </p:spPr>
        <p:txBody>
          <a:bodyPr wrap="square" rtlCol="0">
            <a:spAutoFit/>
          </a:bodyPr>
          <a:lstStyle/>
          <a:p>
            <a:r>
              <a:rPr lang="es-ES" sz="2300" dirty="0" smtClean="0"/>
              <a:t>-</a:t>
            </a:r>
            <a:r>
              <a:rPr lang="es-ES" sz="2300" b="1" dirty="0" smtClean="0"/>
              <a:t>1618: </a:t>
            </a:r>
            <a:r>
              <a:rPr lang="es-ES" sz="2300" dirty="0" smtClean="0"/>
              <a:t>Comienza la Guerra de los 30 Años. Aparecen 3 cometas. Polémica con el </a:t>
            </a:r>
            <a:r>
              <a:rPr lang="es-ES" sz="2300" dirty="0" err="1" smtClean="0"/>
              <a:t>jesuíta</a:t>
            </a:r>
            <a:r>
              <a:rPr lang="es-ES" sz="2300" dirty="0" smtClean="0"/>
              <a:t> </a:t>
            </a:r>
            <a:r>
              <a:rPr lang="es-ES" sz="2300" b="1" dirty="0" err="1" smtClean="0"/>
              <a:t>Orazio</a:t>
            </a:r>
            <a:r>
              <a:rPr lang="es-ES" sz="2300" b="1" dirty="0" smtClean="0"/>
              <a:t> </a:t>
            </a:r>
            <a:r>
              <a:rPr lang="es-ES" sz="2300" b="1" dirty="0" err="1" smtClean="0"/>
              <a:t>Grassi</a:t>
            </a:r>
            <a:r>
              <a:rPr lang="es-ES" sz="2300" b="1" dirty="0" smtClean="0"/>
              <a:t>.</a:t>
            </a:r>
            <a:r>
              <a:rPr lang="es-ES" sz="2300" dirty="0" smtClean="0"/>
              <a:t> </a:t>
            </a:r>
            <a:endParaRPr lang="es-ES" sz="2300" dirty="0"/>
          </a:p>
        </p:txBody>
      </p:sp>
      <p:sp>
        <p:nvSpPr>
          <p:cNvPr id="5" name="4 CuadroTexto"/>
          <p:cNvSpPr txBox="1"/>
          <p:nvPr/>
        </p:nvSpPr>
        <p:spPr>
          <a:xfrm>
            <a:off x="197260" y="2429019"/>
            <a:ext cx="8856984" cy="800219"/>
          </a:xfrm>
          <a:prstGeom prst="rect">
            <a:avLst/>
          </a:prstGeom>
          <a:noFill/>
        </p:spPr>
        <p:txBody>
          <a:bodyPr wrap="square" rtlCol="0">
            <a:spAutoFit/>
          </a:bodyPr>
          <a:lstStyle/>
          <a:p>
            <a:r>
              <a:rPr lang="es-ES" sz="2300" dirty="0" smtClean="0"/>
              <a:t>-Mueren  su madre (1620), su patrono Cosme II (1621) , el Cardenal </a:t>
            </a:r>
            <a:r>
              <a:rPr lang="es-ES" sz="2300" dirty="0" err="1" smtClean="0"/>
              <a:t>Bellarmino</a:t>
            </a:r>
            <a:r>
              <a:rPr lang="es-ES" sz="2300" dirty="0" smtClean="0"/>
              <a:t> y el Papa Pablo V. Le sucede el septuagenario </a:t>
            </a:r>
            <a:r>
              <a:rPr lang="es-ES" sz="2300" dirty="0" err="1" smtClean="0"/>
              <a:t>GregorioXV</a:t>
            </a:r>
            <a:r>
              <a:rPr lang="es-ES" sz="2300" dirty="0" smtClean="0"/>
              <a:t>.</a:t>
            </a:r>
            <a:endParaRPr lang="es-ES" sz="2300" dirty="0"/>
          </a:p>
        </p:txBody>
      </p:sp>
      <p:sp>
        <p:nvSpPr>
          <p:cNvPr id="6" name="5 CuadroTexto"/>
          <p:cNvSpPr txBox="1"/>
          <p:nvPr/>
        </p:nvSpPr>
        <p:spPr>
          <a:xfrm>
            <a:off x="126424" y="3356992"/>
            <a:ext cx="8767228" cy="800219"/>
          </a:xfrm>
          <a:prstGeom prst="rect">
            <a:avLst/>
          </a:prstGeom>
          <a:noFill/>
        </p:spPr>
        <p:txBody>
          <a:bodyPr wrap="square" rtlCol="0">
            <a:spAutoFit/>
          </a:bodyPr>
          <a:lstStyle/>
          <a:p>
            <a:r>
              <a:rPr lang="es-ES" sz="2300" dirty="0" smtClean="0"/>
              <a:t>Su trabajo sobre los cometas está listo en 1622. El príncipe </a:t>
            </a:r>
            <a:r>
              <a:rPr lang="es-ES" sz="2300" dirty="0" err="1" smtClean="0"/>
              <a:t>Cesi</a:t>
            </a:r>
            <a:r>
              <a:rPr lang="es-ES" sz="2300" dirty="0" smtClean="0"/>
              <a:t> se encarga de pedir el </a:t>
            </a:r>
            <a:r>
              <a:rPr lang="es-ES" sz="2300" i="1" dirty="0" err="1" smtClean="0"/>
              <a:t>Imprimatur</a:t>
            </a:r>
            <a:r>
              <a:rPr lang="es-ES" sz="2300" i="1" dirty="0" smtClean="0"/>
              <a:t>, </a:t>
            </a:r>
            <a:r>
              <a:rPr lang="es-ES" sz="2300" dirty="0" smtClean="0"/>
              <a:t>otorgado por el censor de la Inquisición.</a:t>
            </a:r>
            <a:endParaRPr lang="es-ES" sz="2300" dirty="0"/>
          </a:p>
        </p:txBody>
      </p:sp>
      <p:sp>
        <p:nvSpPr>
          <p:cNvPr id="7" name="6 CuadroTexto"/>
          <p:cNvSpPr txBox="1"/>
          <p:nvPr/>
        </p:nvSpPr>
        <p:spPr>
          <a:xfrm>
            <a:off x="215008" y="4186651"/>
            <a:ext cx="8839236" cy="1154162"/>
          </a:xfrm>
          <a:prstGeom prst="rect">
            <a:avLst/>
          </a:prstGeom>
          <a:noFill/>
        </p:spPr>
        <p:txBody>
          <a:bodyPr wrap="square" rtlCol="0">
            <a:spAutoFit/>
          </a:bodyPr>
          <a:lstStyle/>
          <a:p>
            <a:r>
              <a:rPr lang="es-ES" sz="2300" dirty="0" smtClean="0"/>
              <a:t>A punto de imprimirse, muere el Papa. Resulta elegido su amigo y admirador </a:t>
            </a:r>
            <a:r>
              <a:rPr lang="es-ES" sz="2300" dirty="0" err="1" smtClean="0"/>
              <a:t>Maffeo</a:t>
            </a:r>
            <a:r>
              <a:rPr lang="es-ES" sz="2300" dirty="0" smtClean="0"/>
              <a:t> </a:t>
            </a:r>
            <a:r>
              <a:rPr lang="es-ES" sz="2300" dirty="0" err="1" smtClean="0"/>
              <a:t>Barberini</a:t>
            </a:r>
            <a:r>
              <a:rPr lang="es-ES" sz="2300" dirty="0" smtClean="0"/>
              <a:t>, que elige el nombre de </a:t>
            </a:r>
            <a:r>
              <a:rPr lang="es-ES" sz="2300" b="1" dirty="0" smtClean="0"/>
              <a:t>Urbano VIII. </a:t>
            </a:r>
            <a:r>
              <a:rPr lang="es-ES" sz="2300" dirty="0" err="1" smtClean="0"/>
              <a:t>Cesi</a:t>
            </a:r>
            <a:r>
              <a:rPr lang="es-ES" sz="2300" dirty="0" smtClean="0"/>
              <a:t> detiene la impresión y pide una nueva dedicatoria al nuevo Papa.</a:t>
            </a:r>
            <a:endParaRPr lang="es-ES" sz="2300" b="1" dirty="0"/>
          </a:p>
        </p:txBody>
      </p:sp>
      <p:sp>
        <p:nvSpPr>
          <p:cNvPr id="8" name="7 CuadroTexto"/>
          <p:cNvSpPr txBox="1"/>
          <p:nvPr/>
        </p:nvSpPr>
        <p:spPr>
          <a:xfrm>
            <a:off x="206134" y="5447258"/>
            <a:ext cx="8687518" cy="1154162"/>
          </a:xfrm>
          <a:prstGeom prst="rect">
            <a:avLst/>
          </a:prstGeom>
          <a:noFill/>
        </p:spPr>
        <p:txBody>
          <a:bodyPr wrap="square" rtlCol="0">
            <a:spAutoFit/>
          </a:bodyPr>
          <a:lstStyle/>
          <a:p>
            <a:r>
              <a:rPr lang="es-ES" sz="2300" dirty="0" smtClean="0"/>
              <a:t>Así aparece </a:t>
            </a:r>
            <a:r>
              <a:rPr lang="es-ES" sz="2300" i="1" dirty="0" err="1" smtClean="0"/>
              <a:t>Il</a:t>
            </a:r>
            <a:r>
              <a:rPr lang="es-ES" sz="2300" i="1" dirty="0" smtClean="0"/>
              <a:t> </a:t>
            </a:r>
            <a:r>
              <a:rPr lang="es-ES" sz="2300" i="1" dirty="0" err="1" smtClean="0"/>
              <a:t>Saggiatore</a:t>
            </a:r>
            <a:r>
              <a:rPr lang="es-ES" sz="2300" i="1" dirty="0" smtClean="0"/>
              <a:t> </a:t>
            </a:r>
            <a:r>
              <a:rPr lang="es-ES" sz="2300" dirty="0" smtClean="0"/>
              <a:t>en 1623. Alabado por su prosa, la discusión sobre los cometas se convierte en un pretexto para defender el método científico y atacar los peripatéticos. </a:t>
            </a:r>
            <a:endParaRPr lang="es-ES" sz="2300" dirty="0"/>
          </a:p>
        </p:txBody>
      </p:sp>
    </p:spTree>
    <p:extLst>
      <p:ext uri="{BB962C8B-B14F-4D97-AF65-F5344CB8AC3E}">
        <p14:creationId xmlns:p14="http://schemas.microsoft.com/office/powerpoint/2010/main" val="240247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29</a:t>
            </a:fld>
            <a:endParaRPr lang="es-ES">
              <a:solidFill>
                <a:srgbClr val="FFFFFF"/>
              </a:solidFill>
              <a:latin typeface="Times New Roman"/>
            </a:endParaRPr>
          </a:p>
        </p:txBody>
      </p:sp>
      <p:sp>
        <p:nvSpPr>
          <p:cNvPr id="3" name="2 CuadroTexto"/>
          <p:cNvSpPr txBox="1"/>
          <p:nvPr/>
        </p:nvSpPr>
        <p:spPr>
          <a:xfrm>
            <a:off x="212825" y="840176"/>
            <a:ext cx="8640960" cy="830997"/>
          </a:xfrm>
          <a:prstGeom prst="rect">
            <a:avLst/>
          </a:prstGeom>
          <a:noFill/>
        </p:spPr>
        <p:txBody>
          <a:bodyPr wrap="square" rtlCol="0">
            <a:spAutoFit/>
          </a:bodyPr>
          <a:lstStyle/>
          <a:p>
            <a:r>
              <a:rPr lang="es-ES" sz="2300" dirty="0" smtClean="0"/>
              <a:t>Galileo: “</a:t>
            </a:r>
            <a:r>
              <a:rPr lang="es-ES" sz="2400" i="1" dirty="0" smtClean="0"/>
              <a:t>maravillosa </a:t>
            </a:r>
            <a:r>
              <a:rPr lang="es-ES" sz="2400" i="1" dirty="0"/>
              <a:t>combinación de </a:t>
            </a:r>
            <a:r>
              <a:rPr lang="es-ES" sz="2400" i="1" dirty="0" smtClean="0"/>
              <a:t>circunstancias”. </a:t>
            </a:r>
            <a:r>
              <a:rPr lang="es-ES" sz="2400" dirty="0" smtClean="0"/>
              <a:t>Comparte su entusiasmo con Sor María Celeste.</a:t>
            </a:r>
            <a:endParaRPr lang="es-ES" sz="2300" dirty="0"/>
          </a:p>
        </p:txBody>
      </p:sp>
      <p:sp>
        <p:nvSpPr>
          <p:cNvPr id="4" name="3 CuadroTexto"/>
          <p:cNvSpPr txBox="1"/>
          <p:nvPr/>
        </p:nvSpPr>
        <p:spPr>
          <a:xfrm>
            <a:off x="15057" y="2501858"/>
            <a:ext cx="9036496" cy="1154162"/>
          </a:xfrm>
          <a:prstGeom prst="rect">
            <a:avLst/>
          </a:prstGeom>
          <a:noFill/>
        </p:spPr>
        <p:txBody>
          <a:bodyPr wrap="square" rtlCol="0">
            <a:spAutoFit/>
          </a:bodyPr>
          <a:lstStyle/>
          <a:p>
            <a:r>
              <a:rPr lang="es-ES" sz="2300" dirty="0" smtClean="0"/>
              <a:t>Decide viajar a Roma. Recibido por el Papa con todos los honores: 6 largas audiencias en dos meses! Regalos, bendiciones y una elogiosa carta para el Gran Duque… pero sin respuesta sobre el decreto anti Copérnico. </a:t>
            </a:r>
            <a:endParaRPr lang="es-ES" sz="2300" dirty="0"/>
          </a:p>
        </p:txBody>
      </p:sp>
    </p:spTree>
    <p:extLst>
      <p:ext uri="{BB962C8B-B14F-4D97-AF65-F5344CB8AC3E}">
        <p14:creationId xmlns:p14="http://schemas.microsoft.com/office/powerpoint/2010/main" val="133611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3</a:t>
            </a:fld>
            <a:endParaRPr lang="es-ES">
              <a:solidFill>
                <a:srgbClr val="FFFFFF"/>
              </a:solidFill>
              <a:latin typeface="Times New Roman"/>
            </a:endParaRPr>
          </a:p>
        </p:txBody>
      </p:sp>
      <p:sp>
        <p:nvSpPr>
          <p:cNvPr id="3" name="2 CuadroTexto"/>
          <p:cNvSpPr txBox="1"/>
          <p:nvPr/>
        </p:nvSpPr>
        <p:spPr>
          <a:xfrm>
            <a:off x="0" y="404663"/>
            <a:ext cx="6552728" cy="892552"/>
          </a:xfrm>
          <a:prstGeom prst="rect">
            <a:avLst/>
          </a:prstGeom>
          <a:noFill/>
        </p:spPr>
        <p:txBody>
          <a:bodyPr wrap="square" rtlCol="0">
            <a:spAutoFit/>
          </a:bodyPr>
          <a:lstStyle/>
          <a:p>
            <a:r>
              <a:rPr lang="es-ES" sz="2800" b="1" dirty="0">
                <a:solidFill>
                  <a:srgbClr val="FFC000"/>
                </a:solidFill>
              </a:rPr>
              <a:t>El </a:t>
            </a:r>
            <a:r>
              <a:rPr lang="es-ES" sz="2800" b="1" dirty="0" smtClean="0">
                <a:solidFill>
                  <a:srgbClr val="FFC000"/>
                </a:solidFill>
              </a:rPr>
              <a:t>“</a:t>
            </a:r>
            <a:r>
              <a:rPr lang="es-ES" sz="2800" b="1" i="1" dirty="0" smtClean="0">
                <a:solidFill>
                  <a:srgbClr val="FFC000"/>
                </a:solidFill>
              </a:rPr>
              <a:t>estado </a:t>
            </a:r>
            <a:r>
              <a:rPr lang="es-ES" sz="2800" b="1" i="1" dirty="0">
                <a:solidFill>
                  <a:srgbClr val="FFC000"/>
                </a:solidFill>
              </a:rPr>
              <a:t>del arte”</a:t>
            </a:r>
            <a:r>
              <a:rPr lang="es-ES" sz="2800" b="1" dirty="0">
                <a:solidFill>
                  <a:srgbClr val="FFC000"/>
                </a:solidFill>
              </a:rPr>
              <a:t> en tiempos de Galileo</a:t>
            </a:r>
            <a:r>
              <a:rPr lang="es-ES" sz="2800" b="1" dirty="0" smtClean="0">
                <a:solidFill>
                  <a:srgbClr val="FFC000"/>
                </a:solidFill>
              </a:rPr>
              <a:t>.</a:t>
            </a:r>
            <a:endParaRPr lang="es-ES" sz="2800" dirty="0">
              <a:solidFill>
                <a:srgbClr val="FFC000"/>
              </a:solidFill>
            </a:endParaRPr>
          </a:p>
          <a:p>
            <a:endParaRPr lang="es-ES" sz="2400" dirty="0"/>
          </a:p>
        </p:txBody>
      </p:sp>
      <p:sp>
        <p:nvSpPr>
          <p:cNvPr id="4" name="3 CuadroTexto"/>
          <p:cNvSpPr txBox="1"/>
          <p:nvPr/>
        </p:nvSpPr>
        <p:spPr>
          <a:xfrm>
            <a:off x="323528" y="980728"/>
            <a:ext cx="8280920" cy="830997"/>
          </a:xfrm>
          <a:prstGeom prst="rect">
            <a:avLst/>
          </a:prstGeom>
          <a:noFill/>
        </p:spPr>
        <p:txBody>
          <a:bodyPr wrap="square" rtlCol="0">
            <a:spAutoFit/>
          </a:bodyPr>
          <a:lstStyle/>
          <a:p>
            <a:r>
              <a:rPr lang="es-ES" sz="2400" dirty="0"/>
              <a:t>P</a:t>
            </a:r>
            <a:r>
              <a:rPr lang="es-ES" sz="2400" dirty="0" smtClean="0"/>
              <a:t>ervive </a:t>
            </a:r>
            <a:r>
              <a:rPr lang="es-ES" sz="2400" dirty="0"/>
              <a:t>todavía en Europa la visión medieval del mundo, bajo el férreo control de la Iglesia </a:t>
            </a:r>
            <a:r>
              <a:rPr lang="es-ES" sz="2400" dirty="0" smtClean="0"/>
              <a:t>Católica: </a:t>
            </a:r>
            <a:endParaRPr lang="es-ES" sz="2400" dirty="0"/>
          </a:p>
        </p:txBody>
      </p:sp>
      <p:sp>
        <p:nvSpPr>
          <p:cNvPr id="6" name="5 CuadroTexto"/>
          <p:cNvSpPr txBox="1"/>
          <p:nvPr/>
        </p:nvSpPr>
        <p:spPr>
          <a:xfrm>
            <a:off x="215516" y="1902023"/>
            <a:ext cx="8712968" cy="461665"/>
          </a:xfrm>
          <a:prstGeom prst="rect">
            <a:avLst/>
          </a:prstGeom>
          <a:noFill/>
        </p:spPr>
        <p:txBody>
          <a:bodyPr wrap="square" rtlCol="0">
            <a:spAutoFit/>
          </a:bodyPr>
          <a:lstStyle/>
          <a:p>
            <a:r>
              <a:rPr lang="es-ES" sz="2400" dirty="0" smtClean="0"/>
              <a:t>-Mundo </a:t>
            </a:r>
            <a:r>
              <a:rPr lang="es-ES" sz="2400" dirty="0" smtClean="0">
                <a:latin typeface="Times New Roman" panose="02020603050405020304" pitchFamily="18" charset="0"/>
              </a:rPr>
              <a:t>Sobrenatural</a:t>
            </a:r>
            <a:r>
              <a:rPr lang="es-ES" sz="2400" dirty="0" smtClean="0"/>
              <a:t>: Revelación, Sagradas Escrituras e intérpretes.</a:t>
            </a:r>
            <a:endParaRPr lang="es-ES" sz="2400" dirty="0"/>
          </a:p>
        </p:txBody>
      </p:sp>
      <p:sp>
        <p:nvSpPr>
          <p:cNvPr id="11" name="10 CuadroTexto"/>
          <p:cNvSpPr txBox="1"/>
          <p:nvPr/>
        </p:nvSpPr>
        <p:spPr>
          <a:xfrm>
            <a:off x="107504" y="2509445"/>
            <a:ext cx="9036496" cy="830997"/>
          </a:xfrm>
          <a:prstGeom prst="rect">
            <a:avLst/>
          </a:prstGeom>
          <a:noFill/>
        </p:spPr>
        <p:txBody>
          <a:bodyPr wrap="square" rtlCol="0">
            <a:spAutoFit/>
          </a:bodyPr>
          <a:lstStyle/>
          <a:p>
            <a:r>
              <a:rPr lang="es-ES" sz="2400" dirty="0" smtClean="0"/>
              <a:t>-Mundo Natural</a:t>
            </a:r>
            <a:r>
              <a:rPr lang="es-ES" sz="2400" smtClean="0"/>
              <a:t>:  </a:t>
            </a:r>
            <a:r>
              <a:rPr lang="es-ES" sz="2400" dirty="0" smtClean="0"/>
              <a:t>a </a:t>
            </a:r>
            <a:r>
              <a:rPr lang="es-ES" sz="2400" dirty="0"/>
              <a:t>partir de </a:t>
            </a:r>
            <a:r>
              <a:rPr lang="es-ES" sz="2400" b="1" dirty="0"/>
              <a:t>Tomás de Aquino</a:t>
            </a:r>
            <a:r>
              <a:rPr lang="es-ES" sz="2400" dirty="0"/>
              <a:t> (1225-1274), el </a:t>
            </a:r>
            <a:r>
              <a:rPr lang="es-ES" sz="2400" dirty="0" smtClean="0"/>
              <a:t>pensamiento </a:t>
            </a:r>
            <a:r>
              <a:rPr lang="es-ES" sz="2400" dirty="0"/>
              <a:t>de </a:t>
            </a:r>
            <a:r>
              <a:rPr lang="es-ES" sz="2400" b="1" dirty="0"/>
              <a:t>Aristóteles (</a:t>
            </a:r>
            <a:r>
              <a:rPr lang="es-ES" sz="2400" dirty="0"/>
              <a:t>384 .-322 a. C.) </a:t>
            </a:r>
            <a:r>
              <a:rPr lang="es-ES" sz="2400" dirty="0" smtClean="0"/>
              <a:t> era la autoridad suprema. </a:t>
            </a:r>
            <a:endParaRPr lang="es-ES" sz="2300" dirty="0"/>
          </a:p>
        </p:txBody>
      </p:sp>
      <p:sp>
        <p:nvSpPr>
          <p:cNvPr id="13" name="12 CuadroTexto"/>
          <p:cNvSpPr txBox="1"/>
          <p:nvPr/>
        </p:nvSpPr>
        <p:spPr>
          <a:xfrm>
            <a:off x="323528" y="3501008"/>
            <a:ext cx="8820472" cy="1200329"/>
          </a:xfrm>
          <a:prstGeom prst="rect">
            <a:avLst/>
          </a:prstGeom>
          <a:noFill/>
        </p:spPr>
        <p:txBody>
          <a:bodyPr wrap="square" rtlCol="0">
            <a:spAutoFit/>
          </a:bodyPr>
          <a:lstStyle/>
          <a:p>
            <a:r>
              <a:rPr lang="es-ES" sz="2400" dirty="0" smtClean="0"/>
              <a:t>-Estudios de Medicina: además</a:t>
            </a:r>
            <a:r>
              <a:rPr lang="es-ES" sz="2400" dirty="0"/>
              <a:t>, </a:t>
            </a:r>
            <a:r>
              <a:rPr lang="es-ES" sz="2400" dirty="0" smtClean="0"/>
              <a:t> </a:t>
            </a:r>
            <a:r>
              <a:rPr lang="es-ES" sz="2400" dirty="0"/>
              <a:t>escritos  de </a:t>
            </a:r>
            <a:r>
              <a:rPr lang="es-ES" sz="2400" b="1" dirty="0"/>
              <a:t>Hipócrates </a:t>
            </a:r>
            <a:r>
              <a:rPr lang="es-ES" sz="2400" dirty="0"/>
              <a:t>(460 -377 a.C.) y, sobre todo </a:t>
            </a:r>
            <a:r>
              <a:rPr lang="es-ES" sz="2400" b="1" dirty="0"/>
              <a:t>Galeno </a:t>
            </a:r>
            <a:r>
              <a:rPr lang="es-ES" sz="2400" dirty="0"/>
              <a:t>(129-199), sin tener apenas la oportunidad de contemplar directamente un cuerpo </a:t>
            </a:r>
            <a:r>
              <a:rPr lang="es-ES" sz="2400" dirty="0" smtClean="0"/>
              <a:t>humano.</a:t>
            </a:r>
            <a:endParaRPr lang="es-ES" sz="2300" dirty="0"/>
          </a:p>
        </p:txBody>
      </p:sp>
      <p:sp>
        <p:nvSpPr>
          <p:cNvPr id="14" name="13 CuadroTexto"/>
          <p:cNvSpPr txBox="1"/>
          <p:nvPr/>
        </p:nvSpPr>
        <p:spPr>
          <a:xfrm>
            <a:off x="323528" y="5085184"/>
            <a:ext cx="8136904" cy="800219"/>
          </a:xfrm>
          <a:prstGeom prst="rect">
            <a:avLst/>
          </a:prstGeom>
          <a:noFill/>
        </p:spPr>
        <p:txBody>
          <a:bodyPr wrap="square" rtlCol="0">
            <a:spAutoFit/>
          </a:bodyPr>
          <a:lstStyle/>
          <a:p>
            <a:r>
              <a:rPr lang="es-ES" sz="2300" dirty="0" smtClean="0"/>
              <a:t>-Estudios de Filosofía:  Los más destacados; mezcla de teología cristiana y filosofía aristotélica.</a:t>
            </a:r>
            <a:endParaRPr lang="es-ES" sz="2300" dirty="0"/>
          </a:p>
        </p:txBody>
      </p:sp>
    </p:spTree>
    <p:extLst>
      <p:ext uri="{BB962C8B-B14F-4D97-AF65-F5344CB8AC3E}">
        <p14:creationId xmlns:p14="http://schemas.microsoft.com/office/powerpoint/2010/main" val="63101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30</a:t>
            </a:fld>
            <a:endParaRPr lang="es-ES">
              <a:solidFill>
                <a:srgbClr val="FFFFFF"/>
              </a:solidFill>
              <a:latin typeface="Times New Roman"/>
            </a:endParaRPr>
          </a:p>
        </p:txBody>
      </p:sp>
      <p:sp>
        <p:nvSpPr>
          <p:cNvPr id="3" name="Rectángulo 2"/>
          <p:cNvSpPr/>
          <p:nvPr/>
        </p:nvSpPr>
        <p:spPr>
          <a:xfrm>
            <a:off x="0" y="366480"/>
            <a:ext cx="8928992" cy="800219"/>
          </a:xfrm>
          <a:prstGeom prst="rect">
            <a:avLst/>
          </a:prstGeom>
        </p:spPr>
        <p:txBody>
          <a:bodyPr wrap="square">
            <a:spAutoFit/>
          </a:bodyPr>
          <a:lstStyle/>
          <a:p>
            <a:pPr lvl="0"/>
            <a:r>
              <a:rPr lang="es-ES" sz="2300" dirty="0">
                <a:solidFill>
                  <a:srgbClr val="FFFFFF"/>
                </a:solidFill>
              </a:rPr>
              <a:t>Galileo prosigue la lucha. El Decreto de 1616 le </a:t>
            </a:r>
            <a:r>
              <a:rPr lang="es-ES" sz="2300" dirty="0" err="1">
                <a:solidFill>
                  <a:srgbClr val="FFFFFF"/>
                </a:solidFill>
              </a:rPr>
              <a:t>prohibe</a:t>
            </a:r>
            <a:r>
              <a:rPr lang="es-ES" sz="2300" dirty="0">
                <a:solidFill>
                  <a:srgbClr val="FFFFFF"/>
                </a:solidFill>
              </a:rPr>
              <a:t> presentar pruebas del movimiento de la Tierra. ¡Círculo vicioso!</a:t>
            </a:r>
          </a:p>
        </p:txBody>
      </p:sp>
      <p:sp>
        <p:nvSpPr>
          <p:cNvPr id="4" name="Rectángulo 3"/>
          <p:cNvSpPr/>
          <p:nvPr/>
        </p:nvSpPr>
        <p:spPr>
          <a:xfrm>
            <a:off x="97582" y="1596675"/>
            <a:ext cx="9104313" cy="1862048"/>
          </a:xfrm>
          <a:prstGeom prst="rect">
            <a:avLst/>
          </a:prstGeom>
        </p:spPr>
        <p:txBody>
          <a:bodyPr wrap="square">
            <a:spAutoFit/>
          </a:bodyPr>
          <a:lstStyle/>
          <a:p>
            <a:pPr lvl="0"/>
            <a:r>
              <a:rPr lang="es-ES" sz="2300" dirty="0">
                <a:solidFill>
                  <a:srgbClr val="FFFFFF"/>
                </a:solidFill>
              </a:rPr>
              <a:t>Tardó 6 años: Redacta un libro en forma de diálogo entre 3 amigos para presentar sus argumentos: </a:t>
            </a:r>
            <a:r>
              <a:rPr lang="es-ES" sz="2300" b="1" dirty="0" err="1">
                <a:solidFill>
                  <a:srgbClr val="FFFFFF"/>
                </a:solidFill>
              </a:rPr>
              <a:t>Salviati</a:t>
            </a:r>
            <a:r>
              <a:rPr lang="es-ES" sz="2300" b="1" dirty="0">
                <a:solidFill>
                  <a:srgbClr val="FFFFFF"/>
                </a:solidFill>
              </a:rPr>
              <a:t>, </a:t>
            </a:r>
            <a:r>
              <a:rPr lang="es-ES" sz="2300" b="1" dirty="0" err="1">
                <a:solidFill>
                  <a:srgbClr val="FFFFFF"/>
                </a:solidFill>
              </a:rPr>
              <a:t>Sagredo</a:t>
            </a:r>
            <a:r>
              <a:rPr lang="es-ES" sz="2300" b="1" dirty="0">
                <a:solidFill>
                  <a:srgbClr val="FFFFFF"/>
                </a:solidFill>
              </a:rPr>
              <a:t> </a:t>
            </a:r>
            <a:r>
              <a:rPr lang="es-ES" sz="2300" dirty="0">
                <a:solidFill>
                  <a:srgbClr val="FFFFFF"/>
                </a:solidFill>
              </a:rPr>
              <a:t>y </a:t>
            </a:r>
            <a:r>
              <a:rPr lang="es-ES" sz="2300" b="1" dirty="0" smtClean="0">
                <a:solidFill>
                  <a:srgbClr val="FFFFFF"/>
                </a:solidFill>
              </a:rPr>
              <a:t>Simplicio </a:t>
            </a:r>
            <a:r>
              <a:rPr lang="es-ES" sz="2300" dirty="0" smtClean="0">
                <a:solidFill>
                  <a:srgbClr val="FFFFFF"/>
                </a:solidFill>
              </a:rPr>
              <a:t>a lo largo de 4 jornadas (la 4ª muy breve): Semejanza de la Tierra con los demás astros, movimiento de rotación y movimiento de traslación (incluye discusión sobre las novas)</a:t>
            </a:r>
            <a:r>
              <a:rPr lang="es-ES" sz="2300" b="1" dirty="0" smtClean="0">
                <a:solidFill>
                  <a:srgbClr val="FFFFFF"/>
                </a:solidFill>
              </a:rPr>
              <a:t>.</a:t>
            </a:r>
            <a:endParaRPr lang="es-ES" sz="2300" dirty="0">
              <a:solidFill>
                <a:srgbClr val="FFFFFF"/>
              </a:solidFill>
            </a:endParaRPr>
          </a:p>
        </p:txBody>
      </p:sp>
      <p:sp>
        <p:nvSpPr>
          <p:cNvPr id="5" name="Rectángulo 4"/>
          <p:cNvSpPr/>
          <p:nvPr/>
        </p:nvSpPr>
        <p:spPr>
          <a:xfrm>
            <a:off x="195165" y="3698477"/>
            <a:ext cx="8909148" cy="830997"/>
          </a:xfrm>
          <a:prstGeom prst="rect">
            <a:avLst/>
          </a:prstGeom>
        </p:spPr>
        <p:txBody>
          <a:bodyPr wrap="square">
            <a:spAutoFit/>
          </a:bodyPr>
          <a:lstStyle/>
          <a:p>
            <a:pPr lvl="0"/>
            <a:r>
              <a:rPr lang="es-ES" sz="2400" dirty="0">
                <a:solidFill>
                  <a:srgbClr val="FFFFFF"/>
                </a:solidFill>
              </a:rPr>
              <a:t>Concluido en mayo de 1630. Dos años para conseguir el </a:t>
            </a:r>
            <a:r>
              <a:rPr lang="es-ES" sz="2400" i="1" dirty="0" err="1">
                <a:solidFill>
                  <a:srgbClr val="FFFFFF"/>
                </a:solidFill>
              </a:rPr>
              <a:t>Imprimatur</a:t>
            </a:r>
            <a:r>
              <a:rPr lang="es-ES" sz="2400" i="1" dirty="0">
                <a:solidFill>
                  <a:srgbClr val="FFFFFF"/>
                </a:solidFill>
              </a:rPr>
              <a:t>: </a:t>
            </a:r>
            <a:r>
              <a:rPr lang="es-ES" sz="2400" dirty="0">
                <a:solidFill>
                  <a:srgbClr val="FFFFFF"/>
                </a:solidFill>
              </a:rPr>
              <a:t>Viaje de nuevo a Roma. Vuelve con autorización provisional.</a:t>
            </a:r>
          </a:p>
        </p:txBody>
      </p:sp>
      <p:sp>
        <p:nvSpPr>
          <p:cNvPr id="6" name="Rectángulo 5"/>
          <p:cNvSpPr/>
          <p:nvPr/>
        </p:nvSpPr>
        <p:spPr>
          <a:xfrm>
            <a:off x="294211" y="4769228"/>
            <a:ext cx="8996809" cy="1569660"/>
          </a:xfrm>
          <a:prstGeom prst="rect">
            <a:avLst/>
          </a:prstGeom>
        </p:spPr>
        <p:txBody>
          <a:bodyPr wrap="square">
            <a:spAutoFit/>
          </a:bodyPr>
          <a:lstStyle/>
          <a:p>
            <a:pPr lvl="0"/>
            <a:r>
              <a:rPr lang="es-ES" sz="2300" dirty="0">
                <a:solidFill>
                  <a:srgbClr val="FFFFFF"/>
                </a:solidFill>
              </a:rPr>
              <a:t>-Mayo 1631: El Papa quiere que se incluya: </a:t>
            </a:r>
            <a:r>
              <a:rPr lang="es-ES" sz="2400" dirty="0">
                <a:solidFill>
                  <a:srgbClr val="FFFFFF"/>
                </a:solidFill>
              </a:rPr>
              <a:t>“</a:t>
            </a:r>
            <a:r>
              <a:rPr lang="es-ES" sz="2400" i="1" dirty="0">
                <a:solidFill>
                  <a:srgbClr val="FFFFFF"/>
                </a:solidFill>
              </a:rPr>
              <a:t>que el  único fin de este trabajo </a:t>
            </a:r>
            <a:r>
              <a:rPr lang="es-ES" sz="2400" i="1" dirty="0" smtClean="0">
                <a:solidFill>
                  <a:srgbClr val="FFFFFF"/>
                </a:solidFill>
              </a:rPr>
              <a:t>es </a:t>
            </a:r>
            <a:r>
              <a:rPr lang="es-ES" sz="2400" i="1" dirty="0">
                <a:solidFill>
                  <a:srgbClr val="FFFFFF"/>
                </a:solidFill>
              </a:rPr>
              <a:t>que se quiere </a:t>
            </a:r>
            <a:r>
              <a:rPr lang="es-ES" sz="2400" i="1" dirty="0" smtClean="0">
                <a:solidFill>
                  <a:srgbClr val="FFFFFF"/>
                </a:solidFill>
              </a:rPr>
              <a:t>demostrar </a:t>
            </a:r>
            <a:r>
              <a:rPr lang="es-ES" sz="2400" i="1" dirty="0">
                <a:solidFill>
                  <a:srgbClr val="FFFFFF"/>
                </a:solidFill>
              </a:rPr>
              <a:t>a los no católicos que en Roma se conoce perfectamente la doctrina de Copérnico y que la prohibición de la misma no es fruto de la ignorancia”</a:t>
            </a:r>
            <a:r>
              <a:rPr lang="es-ES" sz="2400" dirty="0">
                <a:solidFill>
                  <a:srgbClr val="FFFFFF"/>
                </a:solidFill>
              </a:rPr>
              <a:t>. </a:t>
            </a:r>
            <a:endParaRPr lang="es-ES" sz="2300" dirty="0">
              <a:solidFill>
                <a:srgbClr val="FFFFFF"/>
              </a:solidFill>
            </a:endParaRPr>
          </a:p>
        </p:txBody>
      </p:sp>
    </p:spTree>
    <p:extLst>
      <p:ext uri="{BB962C8B-B14F-4D97-AF65-F5344CB8AC3E}">
        <p14:creationId xmlns:p14="http://schemas.microsoft.com/office/powerpoint/2010/main" val="83686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31</a:t>
            </a:fld>
            <a:endParaRPr lang="es-ES">
              <a:solidFill>
                <a:srgbClr val="FFFFFF"/>
              </a:solidFill>
              <a:latin typeface="Times New Roman"/>
            </a:endParaRPr>
          </a:p>
        </p:txBody>
      </p:sp>
      <p:pic>
        <p:nvPicPr>
          <p:cNvPr id="3" name="0 Imagen"/>
          <p:cNvPicPr/>
          <p:nvPr/>
        </p:nvPicPr>
        <p:blipFill>
          <a:blip r:embed="rId2">
            <a:extLst>
              <a:ext uri="{28A0092B-C50C-407E-A947-70E740481C1C}">
                <a14:useLocalDpi xmlns:a14="http://schemas.microsoft.com/office/drawing/2010/main" val="0"/>
              </a:ext>
            </a:extLst>
          </a:blip>
          <a:stretch>
            <a:fillRect/>
          </a:stretch>
        </p:blipFill>
        <p:spPr>
          <a:xfrm>
            <a:off x="323528" y="404664"/>
            <a:ext cx="5219700" cy="3484245"/>
          </a:xfrm>
          <a:prstGeom prst="rect">
            <a:avLst/>
          </a:prstGeom>
        </p:spPr>
      </p:pic>
      <p:sp>
        <p:nvSpPr>
          <p:cNvPr id="4" name="3 CuadroTexto"/>
          <p:cNvSpPr txBox="1"/>
          <p:nvPr/>
        </p:nvSpPr>
        <p:spPr>
          <a:xfrm>
            <a:off x="5543228" y="548680"/>
            <a:ext cx="3493268" cy="2662267"/>
          </a:xfrm>
          <a:prstGeom prst="rect">
            <a:avLst/>
          </a:prstGeom>
          <a:noFill/>
        </p:spPr>
        <p:txBody>
          <a:bodyPr wrap="square" rtlCol="0">
            <a:spAutoFit/>
          </a:bodyPr>
          <a:lstStyle/>
          <a:p>
            <a:r>
              <a:rPr lang="es-ES" sz="2300" dirty="0" smtClean="0"/>
              <a:t>-Febrero 1632: aparece con </a:t>
            </a:r>
            <a:r>
              <a:rPr lang="es-ES" sz="2400" dirty="0" smtClean="0"/>
              <a:t>un </a:t>
            </a:r>
            <a:r>
              <a:rPr lang="es-ES" sz="2400" dirty="0"/>
              <a:t>largo título que se </a:t>
            </a:r>
            <a:r>
              <a:rPr lang="es-ES" sz="2400" dirty="0" smtClean="0"/>
              <a:t>suele </a:t>
            </a:r>
            <a:r>
              <a:rPr lang="es-ES" sz="2400" dirty="0"/>
              <a:t>resumir como </a:t>
            </a:r>
            <a:r>
              <a:rPr lang="es-ES" sz="2400" i="1" dirty="0"/>
              <a:t>“Diálogo sobre los dos máximos </a:t>
            </a:r>
            <a:r>
              <a:rPr lang="es-ES" sz="2400" i="1" dirty="0" err="1" smtClean="0"/>
              <a:t>sis</a:t>
            </a:r>
            <a:r>
              <a:rPr lang="es-ES" sz="2400" i="1" dirty="0" smtClean="0"/>
              <a:t>-temas </a:t>
            </a:r>
            <a:r>
              <a:rPr lang="es-ES" sz="2400" i="1" dirty="0"/>
              <a:t>del mundo: </a:t>
            </a:r>
            <a:r>
              <a:rPr lang="es-ES" sz="2400" i="1" dirty="0" err="1" smtClean="0"/>
              <a:t>tolomei-co</a:t>
            </a:r>
            <a:r>
              <a:rPr lang="es-ES" sz="2400" i="1" dirty="0" smtClean="0"/>
              <a:t> </a:t>
            </a:r>
            <a:r>
              <a:rPr lang="es-ES" sz="2400" i="1" dirty="0"/>
              <a:t>y copernicano” </a:t>
            </a:r>
            <a:r>
              <a:rPr lang="es-ES" sz="2400" i="1" dirty="0" smtClean="0"/>
              <a:t> </a:t>
            </a:r>
            <a:r>
              <a:rPr lang="es-ES" sz="2400" dirty="0" smtClean="0"/>
              <a:t>(en italiano)</a:t>
            </a:r>
            <a:endParaRPr lang="es-ES" sz="2300" dirty="0"/>
          </a:p>
        </p:txBody>
      </p:sp>
      <p:sp>
        <p:nvSpPr>
          <p:cNvPr id="5" name="4 CuadroTexto"/>
          <p:cNvSpPr txBox="1"/>
          <p:nvPr/>
        </p:nvSpPr>
        <p:spPr>
          <a:xfrm>
            <a:off x="5652120" y="3299003"/>
            <a:ext cx="3240360" cy="446276"/>
          </a:xfrm>
          <a:prstGeom prst="rect">
            <a:avLst/>
          </a:prstGeom>
          <a:noFill/>
        </p:spPr>
        <p:txBody>
          <a:bodyPr wrap="square" rtlCol="0">
            <a:spAutoFit/>
          </a:bodyPr>
          <a:lstStyle/>
          <a:p>
            <a:r>
              <a:rPr lang="es-ES" sz="2300" dirty="0" smtClean="0"/>
              <a:t>Éxito en todo el mundo:</a:t>
            </a:r>
            <a:endParaRPr lang="es-ES" sz="2300" dirty="0"/>
          </a:p>
        </p:txBody>
      </p:sp>
      <p:sp>
        <p:nvSpPr>
          <p:cNvPr id="6" name="5 CuadroTexto"/>
          <p:cNvSpPr txBox="1"/>
          <p:nvPr/>
        </p:nvSpPr>
        <p:spPr>
          <a:xfrm>
            <a:off x="179512" y="3976965"/>
            <a:ext cx="8712968" cy="1938992"/>
          </a:xfrm>
          <a:prstGeom prst="rect">
            <a:avLst/>
          </a:prstGeom>
          <a:noFill/>
        </p:spPr>
        <p:txBody>
          <a:bodyPr wrap="square" rtlCol="0">
            <a:spAutoFit/>
          </a:bodyPr>
          <a:lstStyle/>
          <a:p>
            <a:r>
              <a:rPr lang="es-ES" sz="2400" dirty="0"/>
              <a:t>El pobre Simplicio es bombardeado a lo largo de los cuatro </a:t>
            </a:r>
            <a:r>
              <a:rPr lang="es-ES" sz="2400" dirty="0" smtClean="0"/>
              <a:t>días del </a:t>
            </a:r>
            <a:r>
              <a:rPr lang="es-ES" sz="2400" i="1" dirty="0" smtClean="0"/>
              <a:t>Diálogo</a:t>
            </a:r>
            <a:r>
              <a:rPr lang="es-ES" sz="2400" dirty="0" smtClean="0"/>
              <a:t> </a:t>
            </a:r>
            <a:r>
              <a:rPr lang="es-ES" sz="2400" dirty="0"/>
              <a:t>por una serie de sagaces argumentos contra las tesis </a:t>
            </a:r>
            <a:r>
              <a:rPr lang="es-ES" sz="2400" dirty="0" err="1" smtClean="0"/>
              <a:t>aristo-télicas</a:t>
            </a:r>
            <a:r>
              <a:rPr lang="es-ES" sz="2400" dirty="0" smtClean="0"/>
              <a:t> </a:t>
            </a:r>
            <a:r>
              <a:rPr lang="es-ES" sz="2400" dirty="0"/>
              <a:t>de la inmutabilidad de los cielos, su teoría del movimiento y argumentos </a:t>
            </a:r>
            <a:r>
              <a:rPr lang="es-ES" sz="2400" dirty="0" smtClean="0"/>
              <a:t>(justificados matemáticamente) a </a:t>
            </a:r>
            <a:r>
              <a:rPr lang="es-ES" sz="2400" dirty="0"/>
              <a:t>favor de los dos movimientos de la Tierra.</a:t>
            </a:r>
          </a:p>
        </p:txBody>
      </p:sp>
      <p:sp>
        <p:nvSpPr>
          <p:cNvPr id="7" name="6 CuadroTexto"/>
          <p:cNvSpPr txBox="1"/>
          <p:nvPr/>
        </p:nvSpPr>
        <p:spPr>
          <a:xfrm>
            <a:off x="179512" y="5805264"/>
            <a:ext cx="8712968" cy="461665"/>
          </a:xfrm>
          <a:prstGeom prst="rect">
            <a:avLst/>
          </a:prstGeom>
          <a:noFill/>
        </p:spPr>
        <p:txBody>
          <a:bodyPr wrap="square" rtlCol="0">
            <a:spAutoFit/>
          </a:bodyPr>
          <a:lstStyle/>
          <a:p>
            <a:r>
              <a:rPr lang="es-ES" sz="2300" dirty="0" smtClean="0"/>
              <a:t>La salud empeora. Decide mudarse a </a:t>
            </a:r>
            <a:r>
              <a:rPr lang="es-ES" sz="2300" dirty="0" err="1" smtClean="0"/>
              <a:t>Arcetri</a:t>
            </a:r>
            <a:r>
              <a:rPr lang="es-ES" sz="2300" dirty="0" smtClean="0"/>
              <a:t>: </a:t>
            </a:r>
            <a:r>
              <a:rPr lang="es-ES" sz="2400" i="1" dirty="0" err="1"/>
              <a:t>Il</a:t>
            </a:r>
            <a:r>
              <a:rPr lang="es-ES" sz="2400" i="1" dirty="0"/>
              <a:t> </a:t>
            </a:r>
            <a:r>
              <a:rPr lang="es-ES" sz="2400" i="1" dirty="0" err="1"/>
              <a:t>Gioiello</a:t>
            </a:r>
            <a:r>
              <a:rPr lang="es-ES" sz="2400" i="1" dirty="0"/>
              <a:t> </a:t>
            </a:r>
            <a:r>
              <a:rPr lang="es-ES" sz="2400" dirty="0"/>
              <a:t>(la joyita</a:t>
            </a:r>
            <a:r>
              <a:rPr lang="es-ES" sz="2400" dirty="0" smtClean="0"/>
              <a:t>).</a:t>
            </a:r>
            <a:endParaRPr lang="es-ES" sz="2300" dirty="0"/>
          </a:p>
        </p:txBody>
      </p:sp>
    </p:spTree>
    <p:extLst>
      <p:ext uri="{BB962C8B-B14F-4D97-AF65-F5344CB8AC3E}">
        <p14:creationId xmlns:p14="http://schemas.microsoft.com/office/powerpoint/2010/main" val="267356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32</a:t>
            </a:fld>
            <a:endParaRPr lang="es-ES">
              <a:solidFill>
                <a:srgbClr val="FFFFFF"/>
              </a:solidFill>
              <a:latin typeface="Times New Roman"/>
            </a:endParaRPr>
          </a:p>
        </p:txBody>
      </p:sp>
      <p:sp>
        <p:nvSpPr>
          <p:cNvPr id="3" name="2 CuadroTexto"/>
          <p:cNvSpPr txBox="1"/>
          <p:nvPr/>
        </p:nvSpPr>
        <p:spPr>
          <a:xfrm>
            <a:off x="179512" y="332656"/>
            <a:ext cx="2520280" cy="492443"/>
          </a:xfrm>
          <a:prstGeom prst="rect">
            <a:avLst/>
          </a:prstGeom>
          <a:noFill/>
        </p:spPr>
        <p:txBody>
          <a:bodyPr wrap="square" rtlCol="0">
            <a:spAutoFit/>
          </a:bodyPr>
          <a:lstStyle/>
          <a:p>
            <a:r>
              <a:rPr lang="es-ES" sz="2600" dirty="0" smtClean="0">
                <a:solidFill>
                  <a:srgbClr val="FFC000"/>
                </a:solidFill>
              </a:rPr>
              <a:t>El Juicio.</a:t>
            </a:r>
            <a:endParaRPr lang="es-ES" sz="2600" dirty="0">
              <a:solidFill>
                <a:srgbClr val="FFC000"/>
              </a:solidFill>
            </a:endParaRPr>
          </a:p>
        </p:txBody>
      </p:sp>
      <p:sp>
        <p:nvSpPr>
          <p:cNvPr id="4" name="3 CuadroTexto"/>
          <p:cNvSpPr txBox="1"/>
          <p:nvPr/>
        </p:nvSpPr>
        <p:spPr>
          <a:xfrm>
            <a:off x="0" y="859529"/>
            <a:ext cx="8964488" cy="800219"/>
          </a:xfrm>
          <a:prstGeom prst="rect">
            <a:avLst/>
          </a:prstGeom>
          <a:noFill/>
        </p:spPr>
        <p:txBody>
          <a:bodyPr wrap="square" rtlCol="0">
            <a:spAutoFit/>
          </a:bodyPr>
          <a:lstStyle/>
          <a:p>
            <a:r>
              <a:rPr lang="es-ES" sz="2300" dirty="0" smtClean="0"/>
              <a:t>En Roma van cambiando los ánimos: Muere </a:t>
            </a:r>
            <a:r>
              <a:rPr lang="es-ES" sz="2300" dirty="0" err="1" smtClean="0"/>
              <a:t>Cesi</a:t>
            </a:r>
            <a:r>
              <a:rPr lang="es-ES" sz="2300" dirty="0" smtClean="0"/>
              <a:t> (agosto 1631); El Papa, acusado de nepotismo y corrupción; problemas políticos. ¡Apoyos!</a:t>
            </a:r>
            <a:endParaRPr lang="es-ES" sz="2300" dirty="0"/>
          </a:p>
        </p:txBody>
      </p:sp>
      <p:sp>
        <p:nvSpPr>
          <p:cNvPr id="5" name="4 CuadroTexto"/>
          <p:cNvSpPr txBox="1"/>
          <p:nvPr/>
        </p:nvSpPr>
        <p:spPr>
          <a:xfrm>
            <a:off x="179512" y="1772816"/>
            <a:ext cx="8784976" cy="800219"/>
          </a:xfrm>
          <a:prstGeom prst="rect">
            <a:avLst/>
          </a:prstGeom>
          <a:noFill/>
        </p:spPr>
        <p:txBody>
          <a:bodyPr wrap="square" rtlCol="0">
            <a:spAutoFit/>
          </a:bodyPr>
          <a:lstStyle/>
          <a:p>
            <a:r>
              <a:rPr lang="es-ES" sz="2300" dirty="0" smtClean="0"/>
              <a:t>Los jesuitas le convencen de que el </a:t>
            </a:r>
            <a:r>
              <a:rPr lang="es-ES" sz="2300" i="1" dirty="0" smtClean="0"/>
              <a:t>Diálogo</a:t>
            </a:r>
            <a:r>
              <a:rPr lang="es-ES" sz="2300" dirty="0" smtClean="0"/>
              <a:t> es un insulto: Alabanza escandalosa a Copérnico, incumpliendo las instrucciones. </a:t>
            </a:r>
            <a:endParaRPr lang="es-ES" sz="2300" dirty="0"/>
          </a:p>
        </p:txBody>
      </p:sp>
      <p:sp>
        <p:nvSpPr>
          <p:cNvPr id="6" name="5 CuadroTexto"/>
          <p:cNvSpPr txBox="1"/>
          <p:nvPr/>
        </p:nvSpPr>
        <p:spPr>
          <a:xfrm>
            <a:off x="0" y="2636912"/>
            <a:ext cx="9144000" cy="1154162"/>
          </a:xfrm>
          <a:prstGeom prst="rect">
            <a:avLst/>
          </a:prstGeom>
          <a:noFill/>
        </p:spPr>
        <p:txBody>
          <a:bodyPr wrap="square" rtlCol="0">
            <a:spAutoFit/>
          </a:bodyPr>
          <a:lstStyle/>
          <a:p>
            <a:r>
              <a:rPr lang="es-ES" sz="2300" dirty="0" smtClean="0"/>
              <a:t>-Agosto 1632: tres expertos: </a:t>
            </a:r>
            <a:r>
              <a:rPr lang="es-ES" sz="2300" i="1" dirty="0"/>
              <a:t>“Galileo puede haber incumplido sus </a:t>
            </a:r>
            <a:r>
              <a:rPr lang="es-ES" sz="2300" i="1" dirty="0" err="1" smtClean="0"/>
              <a:t>ins-trucciones</a:t>
            </a:r>
            <a:r>
              <a:rPr lang="es-ES" sz="2300" i="1" dirty="0"/>
              <a:t>, mediante la confirmación definitiva del movimiento de la Tierra y la inmovilidad del Sol, apartándose </a:t>
            </a:r>
            <a:r>
              <a:rPr lang="es-ES" sz="2300" i="1" dirty="0" smtClean="0"/>
              <a:t>así del </a:t>
            </a:r>
            <a:r>
              <a:rPr lang="es-ES" sz="2300" i="1" dirty="0"/>
              <a:t>terreno de las </a:t>
            </a:r>
            <a:r>
              <a:rPr lang="es-ES" sz="2300" i="1" dirty="0" smtClean="0"/>
              <a:t>hipótesis</a:t>
            </a:r>
            <a:r>
              <a:rPr lang="es-ES" sz="2300" i="1" dirty="0"/>
              <a:t>” </a:t>
            </a:r>
            <a:endParaRPr lang="es-ES" sz="2300" dirty="0"/>
          </a:p>
        </p:txBody>
      </p:sp>
      <p:sp>
        <p:nvSpPr>
          <p:cNvPr id="7" name="6 CuadroTexto"/>
          <p:cNvSpPr txBox="1"/>
          <p:nvPr/>
        </p:nvSpPr>
        <p:spPr>
          <a:xfrm>
            <a:off x="179512" y="4005064"/>
            <a:ext cx="8784976" cy="800219"/>
          </a:xfrm>
          <a:prstGeom prst="rect">
            <a:avLst/>
          </a:prstGeom>
          <a:noFill/>
        </p:spPr>
        <p:txBody>
          <a:bodyPr wrap="square" rtlCol="0">
            <a:spAutoFit/>
          </a:bodyPr>
          <a:lstStyle/>
          <a:p>
            <a:r>
              <a:rPr lang="es-ES" sz="2300" dirty="0" smtClean="0"/>
              <a:t>El Papa monta en cólera. Ordena que Galileo (70 años y enfermo) se persone en Roma para responder. Si no va, lo llevarán encadenado!</a:t>
            </a:r>
            <a:endParaRPr lang="es-ES" sz="2300" dirty="0"/>
          </a:p>
        </p:txBody>
      </p:sp>
      <p:sp>
        <p:nvSpPr>
          <p:cNvPr id="8" name="7 CuadroTexto"/>
          <p:cNvSpPr txBox="1"/>
          <p:nvPr/>
        </p:nvSpPr>
        <p:spPr>
          <a:xfrm>
            <a:off x="191098" y="4770414"/>
            <a:ext cx="8784976" cy="1908215"/>
          </a:xfrm>
          <a:prstGeom prst="rect">
            <a:avLst/>
          </a:prstGeom>
          <a:noFill/>
        </p:spPr>
        <p:txBody>
          <a:bodyPr wrap="square" rtlCol="0">
            <a:spAutoFit/>
          </a:bodyPr>
          <a:lstStyle/>
          <a:p>
            <a:r>
              <a:rPr lang="es-ES" sz="2300" dirty="0" smtClean="0"/>
              <a:t>Galileo parte el 20 de enero de 1633.  Se aloja como invitado de honor en la embajada de Toscana. 12 de abril: primer interrogatorio. Actas de la reunión con </a:t>
            </a:r>
            <a:r>
              <a:rPr lang="es-ES" sz="2300" dirty="0" err="1" smtClean="0"/>
              <a:t>Bellarmino</a:t>
            </a:r>
            <a:r>
              <a:rPr lang="es-ES" sz="2300" dirty="0" smtClean="0"/>
              <a:t> en 1616.</a:t>
            </a:r>
            <a:r>
              <a:rPr lang="es-ES" sz="2400" i="1" dirty="0"/>
              <a:t> “no debía sostenerla como verdadera de ningún modo, ni enseñarla o defenderla, de palabra o por escrito. De no ser así, se actuaría contra él en el Santo Oficio”. </a:t>
            </a:r>
            <a:endParaRPr lang="es-ES" sz="2300" dirty="0"/>
          </a:p>
        </p:txBody>
      </p:sp>
    </p:spTree>
    <p:extLst>
      <p:ext uri="{BB962C8B-B14F-4D97-AF65-F5344CB8AC3E}">
        <p14:creationId xmlns:p14="http://schemas.microsoft.com/office/powerpoint/2010/main" val="8250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33</a:t>
            </a:fld>
            <a:endParaRPr lang="es-ES">
              <a:solidFill>
                <a:srgbClr val="FFFFFF"/>
              </a:solidFill>
              <a:latin typeface="Times New Roman"/>
            </a:endParaRPr>
          </a:p>
        </p:txBody>
      </p:sp>
      <p:sp>
        <p:nvSpPr>
          <p:cNvPr id="4" name="3 CuadroTexto"/>
          <p:cNvSpPr txBox="1"/>
          <p:nvPr/>
        </p:nvSpPr>
        <p:spPr>
          <a:xfrm>
            <a:off x="107504" y="404664"/>
            <a:ext cx="8784976" cy="446276"/>
          </a:xfrm>
          <a:prstGeom prst="rect">
            <a:avLst/>
          </a:prstGeom>
          <a:noFill/>
        </p:spPr>
        <p:txBody>
          <a:bodyPr wrap="square" rtlCol="0">
            <a:spAutoFit/>
          </a:bodyPr>
          <a:lstStyle/>
          <a:p>
            <a:r>
              <a:rPr lang="es-ES" sz="2300" dirty="0" smtClean="0"/>
              <a:t>Recluido en los aposentos de la Inquisición.</a:t>
            </a:r>
            <a:endParaRPr lang="es-ES" sz="2300" dirty="0"/>
          </a:p>
        </p:txBody>
      </p:sp>
      <p:sp>
        <p:nvSpPr>
          <p:cNvPr id="5" name="4 CuadroTexto"/>
          <p:cNvSpPr txBox="1"/>
          <p:nvPr/>
        </p:nvSpPr>
        <p:spPr>
          <a:xfrm>
            <a:off x="107504" y="1052736"/>
            <a:ext cx="8856984" cy="1569660"/>
          </a:xfrm>
          <a:prstGeom prst="rect">
            <a:avLst/>
          </a:prstGeom>
          <a:noFill/>
        </p:spPr>
        <p:txBody>
          <a:bodyPr wrap="square" rtlCol="0">
            <a:spAutoFit/>
          </a:bodyPr>
          <a:lstStyle/>
          <a:p>
            <a:r>
              <a:rPr lang="es-ES" sz="2300" dirty="0" smtClean="0"/>
              <a:t>Nuevos interrogatorios. Galileo dice que probablemente: </a:t>
            </a:r>
            <a:r>
              <a:rPr lang="es-ES" sz="2400" i="1" dirty="0"/>
              <a:t>“argumentos a favor de la falsa doctrina, que era mi intención refutar, estaban expresados de tal modo como si se hubiesen calculado más para forzar a la convicción por su fuerza que para ser fácilmente disueltos”</a:t>
            </a:r>
            <a:endParaRPr lang="es-ES" sz="2300" dirty="0"/>
          </a:p>
        </p:txBody>
      </p:sp>
      <p:sp>
        <p:nvSpPr>
          <p:cNvPr id="6" name="5 CuadroTexto"/>
          <p:cNvSpPr txBox="1"/>
          <p:nvPr/>
        </p:nvSpPr>
        <p:spPr>
          <a:xfrm>
            <a:off x="251520" y="2622396"/>
            <a:ext cx="8640960" cy="1154162"/>
          </a:xfrm>
          <a:prstGeom prst="rect">
            <a:avLst/>
          </a:prstGeom>
          <a:noFill/>
        </p:spPr>
        <p:txBody>
          <a:bodyPr wrap="square" rtlCol="0">
            <a:spAutoFit/>
          </a:bodyPr>
          <a:lstStyle/>
          <a:p>
            <a:r>
              <a:rPr lang="es-ES" sz="2300" b="1" dirty="0"/>
              <a:t>Francesco </a:t>
            </a:r>
            <a:r>
              <a:rPr lang="es-ES" sz="2300" b="1" dirty="0" err="1"/>
              <a:t>Barberini</a:t>
            </a:r>
            <a:r>
              <a:rPr lang="es-ES" sz="2300" dirty="0"/>
              <a:t> </a:t>
            </a:r>
            <a:r>
              <a:rPr lang="es-ES" sz="2300" dirty="0" smtClean="0"/>
              <a:t>(sobrino del Papa) intenta protegerle. De acuerdo con el comisario de la Inquisición </a:t>
            </a:r>
            <a:r>
              <a:rPr lang="es-ES" sz="2300" b="1" dirty="0" err="1" smtClean="0"/>
              <a:t>Vincenzo</a:t>
            </a:r>
            <a:r>
              <a:rPr lang="es-ES" sz="2300" b="1" dirty="0" smtClean="0"/>
              <a:t> </a:t>
            </a:r>
            <a:r>
              <a:rPr lang="es-ES" sz="2300" b="1" dirty="0" err="1" smtClean="0"/>
              <a:t>Maculano</a:t>
            </a:r>
            <a:r>
              <a:rPr lang="es-ES" sz="2300" b="1" dirty="0" smtClean="0"/>
              <a:t> </a:t>
            </a:r>
            <a:r>
              <a:rPr lang="es-ES" sz="2300" dirty="0" smtClean="0"/>
              <a:t>quiere llegar a un acuerdo, con una reconvención privada si reconoce su error. </a:t>
            </a:r>
            <a:endParaRPr lang="es-ES" sz="2300" dirty="0"/>
          </a:p>
        </p:txBody>
      </p:sp>
      <p:sp>
        <p:nvSpPr>
          <p:cNvPr id="7" name="6 CuadroTexto"/>
          <p:cNvSpPr txBox="1"/>
          <p:nvPr/>
        </p:nvSpPr>
        <p:spPr>
          <a:xfrm>
            <a:off x="251520" y="3861048"/>
            <a:ext cx="8712968" cy="1508105"/>
          </a:xfrm>
          <a:prstGeom prst="rect">
            <a:avLst/>
          </a:prstGeom>
          <a:noFill/>
        </p:spPr>
        <p:txBody>
          <a:bodyPr wrap="square" rtlCol="0">
            <a:spAutoFit/>
          </a:bodyPr>
          <a:lstStyle/>
          <a:p>
            <a:r>
              <a:rPr lang="es-ES" sz="2300" dirty="0" smtClean="0"/>
              <a:t>Pero el Papa no estaba de acuerdo. Galileo debe </a:t>
            </a:r>
            <a:r>
              <a:rPr lang="es-ES" sz="2300" i="1" dirty="0"/>
              <a:t>“abjurar, maldecir y renegar en nuestra presencia”</a:t>
            </a:r>
            <a:r>
              <a:rPr lang="es-ES" sz="2300" dirty="0"/>
              <a:t> de los errores cometidos.</a:t>
            </a:r>
            <a:r>
              <a:rPr lang="es-ES" sz="2300" dirty="0" smtClean="0"/>
              <a:t> El </a:t>
            </a:r>
            <a:r>
              <a:rPr lang="es-ES" sz="2300" i="1" dirty="0" smtClean="0"/>
              <a:t>Diálogo</a:t>
            </a:r>
            <a:r>
              <a:rPr lang="es-ES" sz="2300" dirty="0" smtClean="0"/>
              <a:t> es prohibido y se ordena la reclusión formal de Galileo. (Sólo 7 de los 10 jueces firmaron la sentencia)</a:t>
            </a:r>
            <a:endParaRPr lang="es-ES" sz="2300" dirty="0"/>
          </a:p>
        </p:txBody>
      </p:sp>
      <p:sp>
        <p:nvSpPr>
          <p:cNvPr id="8" name="7 CuadroTexto"/>
          <p:cNvSpPr txBox="1"/>
          <p:nvPr/>
        </p:nvSpPr>
        <p:spPr>
          <a:xfrm>
            <a:off x="251520" y="5671768"/>
            <a:ext cx="8640960" cy="800219"/>
          </a:xfrm>
          <a:prstGeom prst="rect">
            <a:avLst/>
          </a:prstGeom>
          <a:noFill/>
        </p:spPr>
        <p:txBody>
          <a:bodyPr wrap="square" rtlCol="0">
            <a:spAutoFit/>
          </a:bodyPr>
          <a:lstStyle/>
          <a:p>
            <a:r>
              <a:rPr lang="es-ES" sz="2300" dirty="0" smtClean="0"/>
              <a:t>El </a:t>
            </a:r>
            <a:r>
              <a:rPr lang="es-ES" sz="2300" i="1" dirty="0" smtClean="0"/>
              <a:t>Diálogo </a:t>
            </a:r>
            <a:r>
              <a:rPr lang="es-ES" sz="2300" dirty="0" smtClean="0"/>
              <a:t>permaneció en el Índice hasta 1835. Versiones en latín (1635) e inglés (1661). Amplia difusión en Europa. </a:t>
            </a:r>
            <a:endParaRPr lang="es-ES" sz="2300" dirty="0"/>
          </a:p>
        </p:txBody>
      </p:sp>
    </p:spTree>
    <p:extLst>
      <p:ext uri="{BB962C8B-B14F-4D97-AF65-F5344CB8AC3E}">
        <p14:creationId xmlns:p14="http://schemas.microsoft.com/office/powerpoint/2010/main" val="38093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34</a:t>
            </a:fld>
            <a:endParaRPr lang="es-ES">
              <a:solidFill>
                <a:srgbClr val="FFFFFF"/>
              </a:solidFill>
              <a:latin typeface="Times New Roman"/>
            </a:endParaRPr>
          </a:p>
        </p:txBody>
      </p:sp>
      <p:sp>
        <p:nvSpPr>
          <p:cNvPr id="3" name="2 CuadroTexto"/>
          <p:cNvSpPr txBox="1"/>
          <p:nvPr/>
        </p:nvSpPr>
        <p:spPr>
          <a:xfrm>
            <a:off x="0" y="188640"/>
            <a:ext cx="9143999" cy="800219"/>
          </a:xfrm>
          <a:prstGeom prst="rect">
            <a:avLst/>
          </a:prstGeom>
          <a:noFill/>
        </p:spPr>
        <p:txBody>
          <a:bodyPr wrap="square" rtlCol="0">
            <a:spAutoFit/>
          </a:bodyPr>
          <a:lstStyle/>
          <a:p>
            <a:r>
              <a:rPr lang="es-ES" sz="2300" dirty="0" smtClean="0"/>
              <a:t>El Cardenal </a:t>
            </a:r>
            <a:r>
              <a:rPr lang="es-ES" sz="2300" dirty="0" err="1" smtClean="0"/>
              <a:t>Barberini</a:t>
            </a:r>
            <a:r>
              <a:rPr lang="es-ES" sz="2300" dirty="0" smtClean="0"/>
              <a:t> consigue que Galileo pase a la custodia del arzobispo de Siena. Tratado con respeto y amabilidad. Comienza un nuevo libro. </a:t>
            </a:r>
            <a:endParaRPr lang="es-ES" sz="2300" dirty="0"/>
          </a:p>
        </p:txBody>
      </p:sp>
      <p:sp>
        <p:nvSpPr>
          <p:cNvPr id="4" name="3 CuadroTexto"/>
          <p:cNvSpPr txBox="1"/>
          <p:nvPr/>
        </p:nvSpPr>
        <p:spPr>
          <a:xfrm>
            <a:off x="107504" y="1124744"/>
            <a:ext cx="8856984" cy="446276"/>
          </a:xfrm>
          <a:prstGeom prst="rect">
            <a:avLst/>
          </a:prstGeom>
          <a:noFill/>
        </p:spPr>
        <p:txBody>
          <a:bodyPr wrap="square" rtlCol="0">
            <a:spAutoFit/>
          </a:bodyPr>
          <a:lstStyle/>
          <a:p>
            <a:r>
              <a:rPr lang="es-ES" sz="2300" dirty="0" smtClean="0"/>
              <a:t>El 1 de diciembre recibe permiso para retirarse a su villa en arresto.</a:t>
            </a:r>
            <a:endParaRPr lang="es-ES" sz="2300" dirty="0"/>
          </a:p>
        </p:txBody>
      </p:sp>
      <p:sp>
        <p:nvSpPr>
          <p:cNvPr id="5" name="4 CuadroTexto"/>
          <p:cNvSpPr txBox="1"/>
          <p:nvPr/>
        </p:nvSpPr>
        <p:spPr>
          <a:xfrm>
            <a:off x="224536" y="1571020"/>
            <a:ext cx="8919463" cy="461665"/>
          </a:xfrm>
          <a:prstGeom prst="rect">
            <a:avLst/>
          </a:prstGeom>
          <a:noFill/>
        </p:spPr>
        <p:txBody>
          <a:bodyPr wrap="square" rtlCol="0">
            <a:spAutoFit/>
          </a:bodyPr>
          <a:lstStyle/>
          <a:p>
            <a:r>
              <a:rPr lang="es-ES" sz="2400" dirty="0" smtClean="0"/>
              <a:t>Marzo de 1634: muere su amada hija Sor Mª Celeste. Durísimo golpe.</a:t>
            </a:r>
            <a:endParaRPr lang="es-ES" sz="2400" dirty="0"/>
          </a:p>
        </p:txBody>
      </p:sp>
      <p:sp>
        <p:nvSpPr>
          <p:cNvPr id="6" name="5 CuadroTexto"/>
          <p:cNvSpPr txBox="1"/>
          <p:nvPr/>
        </p:nvSpPr>
        <p:spPr>
          <a:xfrm>
            <a:off x="5508105" y="2057875"/>
            <a:ext cx="3469874" cy="3631763"/>
          </a:xfrm>
          <a:prstGeom prst="rect">
            <a:avLst/>
          </a:prstGeom>
          <a:noFill/>
        </p:spPr>
        <p:txBody>
          <a:bodyPr wrap="square" rtlCol="0">
            <a:spAutoFit/>
          </a:bodyPr>
          <a:lstStyle/>
          <a:p>
            <a:endParaRPr lang="es-ES" sz="2300" dirty="0" smtClean="0"/>
          </a:p>
          <a:p>
            <a:endParaRPr lang="es-ES" sz="2300" dirty="0"/>
          </a:p>
          <a:p>
            <a:r>
              <a:rPr lang="es-ES" sz="2300" dirty="0" smtClean="0"/>
              <a:t>En agosto comienza a trabajar de nuevo en su libro: </a:t>
            </a:r>
            <a:r>
              <a:rPr lang="es-ES" sz="2300" i="1" dirty="0" err="1"/>
              <a:t>Discorsi</a:t>
            </a:r>
            <a:r>
              <a:rPr lang="es-ES" sz="2300" i="1" dirty="0"/>
              <a:t> e </a:t>
            </a:r>
            <a:r>
              <a:rPr lang="es-ES" sz="2300" i="1" dirty="0" err="1" smtClean="0"/>
              <a:t>demostra-zioni</a:t>
            </a:r>
            <a:r>
              <a:rPr lang="es-ES" sz="2300" i="1" dirty="0" smtClean="0"/>
              <a:t> </a:t>
            </a:r>
            <a:r>
              <a:rPr lang="es-ES" sz="2300" i="1" dirty="0" err="1"/>
              <a:t>matematiche</a:t>
            </a:r>
            <a:r>
              <a:rPr lang="es-ES" sz="2300" i="1" dirty="0"/>
              <a:t> </a:t>
            </a:r>
            <a:r>
              <a:rPr lang="es-ES" sz="2300" i="1" dirty="0" err="1"/>
              <a:t>intorno</a:t>
            </a:r>
            <a:r>
              <a:rPr lang="es-ES" sz="2300" i="1" dirty="0"/>
              <a:t> a </a:t>
            </a:r>
            <a:r>
              <a:rPr lang="es-ES" sz="2300" i="1" dirty="0" err="1"/>
              <a:t>due</a:t>
            </a:r>
            <a:r>
              <a:rPr lang="es-ES" sz="2300" i="1" dirty="0"/>
              <a:t> </a:t>
            </a:r>
            <a:r>
              <a:rPr lang="es-ES" sz="2300" i="1" dirty="0" err="1"/>
              <a:t>nuove</a:t>
            </a:r>
            <a:r>
              <a:rPr lang="es-ES" sz="2300" i="1" dirty="0"/>
              <a:t> </a:t>
            </a:r>
            <a:r>
              <a:rPr lang="es-ES" sz="2300" i="1" dirty="0" err="1"/>
              <a:t>scienzi</a:t>
            </a:r>
            <a:r>
              <a:rPr lang="es-ES" sz="2300" dirty="0"/>
              <a:t> </a:t>
            </a:r>
            <a:r>
              <a:rPr lang="es-ES" sz="2300" dirty="0" smtClean="0"/>
              <a:t>. (Dinámica y Materiales): Obra fundacional de la Física Moderna.</a:t>
            </a:r>
            <a:endParaRPr lang="es-ES" sz="2300" dirty="0"/>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2017296"/>
            <a:ext cx="3744416" cy="4696469"/>
          </a:xfrm>
          <a:prstGeom prst="rect">
            <a:avLst/>
          </a:prstGeom>
        </p:spPr>
      </p:pic>
    </p:spTree>
    <p:extLst>
      <p:ext uri="{BB962C8B-B14F-4D97-AF65-F5344CB8AC3E}">
        <p14:creationId xmlns:p14="http://schemas.microsoft.com/office/powerpoint/2010/main" val="247601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35</a:t>
            </a:fld>
            <a:endParaRPr lang="es-ES">
              <a:solidFill>
                <a:srgbClr val="FFFFFF"/>
              </a:solidFill>
              <a:latin typeface="Times New Roman"/>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32257"/>
            <a:ext cx="4668208" cy="6529388"/>
          </a:xfrm>
          <a:prstGeom prst="rect">
            <a:avLst/>
          </a:prstGeom>
        </p:spPr>
      </p:pic>
    </p:spTree>
    <p:extLst>
      <p:ext uri="{BB962C8B-B14F-4D97-AF65-F5344CB8AC3E}">
        <p14:creationId xmlns:p14="http://schemas.microsoft.com/office/powerpoint/2010/main" val="20398445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36</a:t>
            </a:fld>
            <a:endParaRPr lang="es-ES">
              <a:solidFill>
                <a:srgbClr val="FFFFFF"/>
              </a:solidFill>
              <a:latin typeface="Times New Roman"/>
            </a:endParaRPr>
          </a:p>
        </p:txBody>
      </p:sp>
      <p:sp>
        <p:nvSpPr>
          <p:cNvPr id="3" name="Rectángulo 2"/>
          <p:cNvSpPr/>
          <p:nvPr/>
        </p:nvSpPr>
        <p:spPr>
          <a:xfrm>
            <a:off x="467544" y="260648"/>
            <a:ext cx="9104313" cy="446276"/>
          </a:xfrm>
          <a:prstGeom prst="rect">
            <a:avLst/>
          </a:prstGeom>
        </p:spPr>
        <p:txBody>
          <a:bodyPr wrap="square">
            <a:spAutoFit/>
          </a:bodyPr>
          <a:lstStyle/>
          <a:p>
            <a:pPr lvl="0"/>
            <a:r>
              <a:rPr lang="es-ES" sz="2300" dirty="0">
                <a:solidFill>
                  <a:srgbClr val="FFFFFF"/>
                </a:solidFill>
              </a:rPr>
              <a:t>De nuevo se reúnen los 3 amigos para comentar distintos problemas. </a:t>
            </a:r>
          </a:p>
        </p:txBody>
      </p:sp>
      <p:sp>
        <p:nvSpPr>
          <p:cNvPr id="4" name="Rectángulo 3"/>
          <p:cNvSpPr/>
          <p:nvPr/>
        </p:nvSpPr>
        <p:spPr>
          <a:xfrm>
            <a:off x="467544" y="836712"/>
            <a:ext cx="8996809" cy="446276"/>
          </a:xfrm>
          <a:prstGeom prst="rect">
            <a:avLst/>
          </a:prstGeom>
        </p:spPr>
        <p:txBody>
          <a:bodyPr wrap="square">
            <a:spAutoFit/>
          </a:bodyPr>
          <a:lstStyle/>
          <a:p>
            <a:pPr lvl="0"/>
            <a:r>
              <a:rPr lang="es-ES" sz="2300" b="1" u="sng" dirty="0">
                <a:solidFill>
                  <a:srgbClr val="FFFFFF"/>
                </a:solidFill>
              </a:rPr>
              <a:t>Días 1 y 2: naturaleza de la materia, fractura y deformación. </a:t>
            </a:r>
          </a:p>
        </p:txBody>
      </p:sp>
      <p:sp>
        <p:nvSpPr>
          <p:cNvPr id="5" name="CuadroTexto 4"/>
          <p:cNvSpPr txBox="1"/>
          <p:nvPr/>
        </p:nvSpPr>
        <p:spPr>
          <a:xfrm>
            <a:off x="467544" y="1282988"/>
            <a:ext cx="8352928" cy="461665"/>
          </a:xfrm>
          <a:prstGeom prst="rect">
            <a:avLst/>
          </a:prstGeom>
          <a:noFill/>
        </p:spPr>
        <p:txBody>
          <a:bodyPr wrap="square" rtlCol="0">
            <a:spAutoFit/>
          </a:bodyPr>
          <a:lstStyle/>
          <a:p>
            <a:r>
              <a:rPr lang="es-ES" sz="2400" dirty="0" smtClean="0"/>
              <a:t>Manejo de indivisibles. Precursor de </a:t>
            </a:r>
            <a:r>
              <a:rPr lang="es-ES" sz="2400" b="1" dirty="0" smtClean="0"/>
              <a:t>B. </a:t>
            </a:r>
            <a:r>
              <a:rPr lang="es-ES" sz="2400" b="1" dirty="0" err="1" smtClean="0"/>
              <a:t>Cavalieri</a:t>
            </a:r>
            <a:r>
              <a:rPr lang="es-ES" sz="2400" b="1" dirty="0" smtClean="0"/>
              <a:t>. </a:t>
            </a:r>
            <a:r>
              <a:rPr lang="es-ES" sz="2400" dirty="0" err="1" smtClean="0"/>
              <a:t>Il</a:t>
            </a:r>
            <a:r>
              <a:rPr lang="es-ES" sz="2400" dirty="0" smtClean="0"/>
              <a:t> infinito</a:t>
            </a:r>
            <a:endParaRPr lang="es-ES" sz="2400" dirty="0"/>
          </a:p>
        </p:txBody>
      </p:sp>
      <p:sp>
        <p:nvSpPr>
          <p:cNvPr id="6" name="CuadroTexto 5"/>
          <p:cNvSpPr txBox="1"/>
          <p:nvPr/>
        </p:nvSpPr>
        <p:spPr>
          <a:xfrm>
            <a:off x="611560" y="1744653"/>
            <a:ext cx="4896544" cy="461665"/>
          </a:xfrm>
          <a:prstGeom prst="rect">
            <a:avLst/>
          </a:prstGeom>
          <a:noFill/>
        </p:spPr>
        <p:txBody>
          <a:bodyPr wrap="square" rtlCol="0">
            <a:spAutoFit/>
          </a:bodyPr>
          <a:lstStyle/>
          <a:p>
            <a:r>
              <a:rPr lang="es-ES" sz="2400" dirty="0" smtClean="0"/>
              <a:t>1.- Paradoja de Aristóteles:</a:t>
            </a:r>
            <a:endParaRPr lang="es-ES" sz="2400" dirty="0"/>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2190929"/>
            <a:ext cx="4584951" cy="2676783"/>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160" y="5126603"/>
            <a:ext cx="5433191" cy="1509176"/>
          </a:xfrm>
          <a:prstGeom prst="rect">
            <a:avLst/>
          </a:prstGeom>
        </p:spPr>
      </p:pic>
    </p:spTree>
    <p:extLst>
      <p:ext uri="{BB962C8B-B14F-4D97-AF65-F5344CB8AC3E}">
        <p14:creationId xmlns:p14="http://schemas.microsoft.com/office/powerpoint/2010/main" val="428709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37</a:t>
            </a:fld>
            <a:endParaRPr lang="es-ES">
              <a:solidFill>
                <a:srgbClr val="FFFFFF"/>
              </a:solidFill>
              <a:latin typeface="Times New Roman"/>
            </a:endParaRPr>
          </a:p>
        </p:txBody>
      </p:sp>
      <p:sp>
        <p:nvSpPr>
          <p:cNvPr id="3" name="CuadroTexto 2"/>
          <p:cNvSpPr txBox="1"/>
          <p:nvPr/>
        </p:nvSpPr>
        <p:spPr>
          <a:xfrm>
            <a:off x="179512" y="404664"/>
            <a:ext cx="8784976" cy="461665"/>
          </a:xfrm>
          <a:prstGeom prst="rect">
            <a:avLst/>
          </a:prstGeom>
          <a:noFill/>
        </p:spPr>
        <p:txBody>
          <a:bodyPr wrap="square" rtlCol="0">
            <a:spAutoFit/>
          </a:bodyPr>
          <a:lstStyle/>
          <a:p>
            <a:r>
              <a:rPr lang="es-ES" sz="2400" dirty="0" smtClean="0"/>
              <a:t>2.- Paradoja del bol </a:t>
            </a:r>
            <a:endParaRPr lang="es-ES" sz="2400"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5482"/>
            <a:ext cx="9144000" cy="3451444"/>
          </a:xfrm>
          <a:prstGeom prst="rect">
            <a:avLst/>
          </a:prstGeom>
        </p:spPr>
      </p:pic>
      <p:graphicFrame>
        <p:nvGraphicFramePr>
          <p:cNvPr id="7" name="Objeto 6"/>
          <p:cNvGraphicFramePr>
            <a:graphicFrameLocks noChangeAspect="1"/>
          </p:cNvGraphicFramePr>
          <p:nvPr>
            <p:extLst>
              <p:ext uri="{D42A27DB-BD31-4B8C-83A1-F6EECF244321}">
                <p14:modId xmlns:p14="http://schemas.microsoft.com/office/powerpoint/2010/main" val="732334455"/>
              </p:ext>
            </p:extLst>
          </p:nvPr>
        </p:nvGraphicFramePr>
        <p:xfrm>
          <a:off x="2195736" y="4581127"/>
          <a:ext cx="5490358" cy="1530413"/>
        </p:xfrm>
        <a:graphic>
          <a:graphicData uri="http://schemas.openxmlformats.org/presentationml/2006/ole">
            <mc:AlternateContent xmlns:mc="http://schemas.openxmlformats.org/markup-compatibility/2006">
              <mc:Choice xmlns:v="urn:schemas-microsoft-com:vml" Requires="v">
                <p:oleObj spid="_x0000_s1064" name="Equation" r:id="rId4" imgW="3644640" imgH="1015920" progId="Equation.DSMT4">
                  <p:embed/>
                </p:oleObj>
              </mc:Choice>
              <mc:Fallback>
                <p:oleObj name="Equation" r:id="rId4" imgW="3644640" imgH="1015920" progId="Equation.DSMT4">
                  <p:embed/>
                  <p:pic>
                    <p:nvPicPr>
                      <p:cNvPr id="0" name=""/>
                      <p:cNvPicPr/>
                      <p:nvPr/>
                    </p:nvPicPr>
                    <p:blipFill>
                      <a:blip r:embed="rId5"/>
                      <a:stretch>
                        <a:fillRect/>
                      </a:stretch>
                    </p:blipFill>
                    <p:spPr>
                      <a:xfrm>
                        <a:off x="2195736" y="4581127"/>
                        <a:ext cx="5490358" cy="1530413"/>
                      </a:xfrm>
                      <a:prstGeom prst="rect">
                        <a:avLst/>
                      </a:prstGeom>
                    </p:spPr>
                  </p:pic>
                </p:oleObj>
              </mc:Fallback>
            </mc:AlternateContent>
          </a:graphicData>
        </a:graphic>
      </p:graphicFrame>
    </p:spTree>
    <p:extLst>
      <p:ext uri="{BB962C8B-B14F-4D97-AF65-F5344CB8AC3E}">
        <p14:creationId xmlns:p14="http://schemas.microsoft.com/office/powerpoint/2010/main" val="304297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38</a:t>
            </a:fld>
            <a:endParaRPr lang="es-ES">
              <a:solidFill>
                <a:srgbClr val="FFFFFF"/>
              </a:solidFill>
              <a:latin typeface="Times New Roman"/>
            </a:endParaRPr>
          </a:p>
        </p:txBody>
      </p:sp>
      <p:sp>
        <p:nvSpPr>
          <p:cNvPr id="3" name="CuadroTexto 2"/>
          <p:cNvSpPr txBox="1"/>
          <p:nvPr/>
        </p:nvSpPr>
        <p:spPr>
          <a:xfrm>
            <a:off x="179512" y="188640"/>
            <a:ext cx="8712968" cy="461665"/>
          </a:xfrm>
          <a:prstGeom prst="rect">
            <a:avLst/>
          </a:prstGeom>
          <a:noFill/>
        </p:spPr>
        <p:txBody>
          <a:bodyPr wrap="square" rtlCol="0">
            <a:spAutoFit/>
          </a:bodyPr>
          <a:lstStyle/>
          <a:p>
            <a:r>
              <a:rPr lang="es-ES" sz="2400" dirty="0" smtClean="0">
                <a:solidFill>
                  <a:srgbClr val="FFFFFF"/>
                </a:solidFill>
              </a:rPr>
              <a:t>3.- Paradoja de los cuadrados.</a:t>
            </a:r>
            <a:endParaRPr lang="es-ES" sz="2400" dirty="0">
              <a:solidFill>
                <a:srgbClr val="FFFFFF"/>
              </a:solidFill>
            </a:endParaRPr>
          </a:p>
        </p:txBody>
      </p:sp>
      <p:sp>
        <p:nvSpPr>
          <p:cNvPr id="4" name="CuadroTexto 3"/>
          <p:cNvSpPr txBox="1"/>
          <p:nvPr/>
        </p:nvSpPr>
        <p:spPr>
          <a:xfrm>
            <a:off x="323528" y="836712"/>
            <a:ext cx="8280920" cy="830997"/>
          </a:xfrm>
          <a:prstGeom prst="rect">
            <a:avLst/>
          </a:prstGeom>
          <a:noFill/>
        </p:spPr>
        <p:txBody>
          <a:bodyPr wrap="square" rtlCol="0">
            <a:spAutoFit/>
          </a:bodyPr>
          <a:lstStyle/>
          <a:p>
            <a:r>
              <a:rPr lang="es-ES" sz="2400" dirty="0" smtClean="0">
                <a:solidFill>
                  <a:srgbClr val="FFFFFF"/>
                </a:solidFill>
              </a:rPr>
              <a:t>Hay tantos enteros positivos como cuadrados. (Es decir, la correspondencia </a:t>
            </a:r>
            <a:r>
              <a:rPr lang="es-ES" sz="2400" i="1" dirty="0" smtClean="0">
                <a:solidFill>
                  <a:srgbClr val="FFFFFF"/>
                </a:solidFill>
              </a:rPr>
              <a:t>n </a:t>
            </a:r>
            <a:r>
              <a:rPr lang="es-ES" sz="2400" i="1" dirty="0" smtClean="0">
                <a:solidFill>
                  <a:srgbClr val="FFFFFF"/>
                </a:solidFill>
                <a:sym typeface="Euclid Symbol" panose="05050102010706020507" pitchFamily="18" charset="2"/>
              </a:rPr>
              <a:t> n</a:t>
            </a:r>
            <a:r>
              <a:rPr lang="es-ES" sz="2400" i="1" baseline="30000" dirty="0" smtClean="0">
                <a:solidFill>
                  <a:srgbClr val="FFFFFF"/>
                </a:solidFill>
                <a:sym typeface="Euclid Symbol" panose="05050102010706020507" pitchFamily="18" charset="2"/>
              </a:rPr>
              <a:t>2</a:t>
            </a:r>
            <a:r>
              <a:rPr lang="es-ES" sz="2400" i="1" dirty="0" smtClean="0">
                <a:solidFill>
                  <a:srgbClr val="FFFFFF"/>
                </a:solidFill>
                <a:sym typeface="Euclid Symbol" panose="05050102010706020507" pitchFamily="18" charset="2"/>
              </a:rPr>
              <a:t> </a:t>
            </a:r>
            <a:r>
              <a:rPr lang="es-ES" sz="2400" dirty="0" smtClean="0">
                <a:solidFill>
                  <a:srgbClr val="FFFFFF"/>
                </a:solidFill>
                <a:sym typeface="Euclid Symbol" panose="05050102010706020507" pitchFamily="18" charset="2"/>
              </a:rPr>
              <a:t>es una </a:t>
            </a:r>
            <a:r>
              <a:rPr lang="es-ES" sz="2400" dirty="0" err="1" smtClean="0">
                <a:solidFill>
                  <a:srgbClr val="FFFFFF"/>
                </a:solidFill>
                <a:sym typeface="Euclid Symbol" panose="05050102010706020507" pitchFamily="18" charset="2"/>
              </a:rPr>
              <a:t>biyección</a:t>
            </a:r>
            <a:r>
              <a:rPr lang="es-ES" sz="2400" dirty="0" smtClean="0">
                <a:solidFill>
                  <a:srgbClr val="FFFFFF"/>
                </a:solidFill>
                <a:sym typeface="Euclid Symbol" panose="05050102010706020507" pitchFamily="18" charset="2"/>
              </a:rPr>
              <a:t>).</a:t>
            </a:r>
            <a:endParaRPr lang="es-ES" sz="2400" dirty="0">
              <a:solidFill>
                <a:srgbClr val="FFFFFF"/>
              </a:solidFill>
            </a:endParaRPr>
          </a:p>
        </p:txBody>
      </p:sp>
      <p:sp>
        <p:nvSpPr>
          <p:cNvPr id="5" name="CuadroTexto 4"/>
          <p:cNvSpPr txBox="1"/>
          <p:nvPr/>
        </p:nvSpPr>
        <p:spPr>
          <a:xfrm>
            <a:off x="395536" y="1772816"/>
            <a:ext cx="8352928" cy="1200329"/>
          </a:xfrm>
          <a:prstGeom prst="rect">
            <a:avLst/>
          </a:prstGeom>
          <a:noFill/>
        </p:spPr>
        <p:txBody>
          <a:bodyPr wrap="square" rtlCol="0">
            <a:spAutoFit/>
          </a:bodyPr>
          <a:lstStyle/>
          <a:p>
            <a:r>
              <a:rPr lang="es-ES" sz="2400" dirty="0" smtClean="0">
                <a:solidFill>
                  <a:srgbClr val="FFFFFF"/>
                </a:solidFill>
              </a:rPr>
              <a:t>Conclusión: El infinito es incomprensible para los humanos, así como los indivisibles. Las relaciones de mayor o menor no se pueden aplicar a los conjuntos infinitos.</a:t>
            </a:r>
            <a:endParaRPr lang="es-ES" sz="2400" dirty="0">
              <a:solidFill>
                <a:srgbClr val="FFFFFF"/>
              </a:solidFill>
            </a:endParaRPr>
          </a:p>
        </p:txBody>
      </p:sp>
      <p:sp>
        <p:nvSpPr>
          <p:cNvPr id="6" name="Rectángulo 5"/>
          <p:cNvSpPr/>
          <p:nvPr/>
        </p:nvSpPr>
        <p:spPr>
          <a:xfrm>
            <a:off x="323528" y="3248467"/>
            <a:ext cx="8496944" cy="1508105"/>
          </a:xfrm>
          <a:prstGeom prst="rect">
            <a:avLst/>
          </a:prstGeom>
        </p:spPr>
        <p:txBody>
          <a:bodyPr wrap="square">
            <a:spAutoFit/>
          </a:bodyPr>
          <a:lstStyle/>
          <a:p>
            <a:r>
              <a:rPr lang="es-ES" sz="2300" b="1" u="sng" dirty="0">
                <a:solidFill>
                  <a:srgbClr val="FFFFFF"/>
                </a:solidFill>
              </a:rPr>
              <a:t>Días 3 y 4: Movimiento</a:t>
            </a:r>
            <a:r>
              <a:rPr lang="es-ES" sz="2300" dirty="0">
                <a:solidFill>
                  <a:srgbClr val="FFFFFF"/>
                </a:solidFill>
              </a:rPr>
              <a:t>. Se recogen resultados obtenidos desde Pisa. Ingeniosos experimentos; descomposición de movimientos; trayectoria proyectiles… </a:t>
            </a:r>
            <a:r>
              <a:rPr lang="es-ES" sz="2300" dirty="0" smtClean="0">
                <a:solidFill>
                  <a:srgbClr val="FFFFFF"/>
                </a:solidFill>
              </a:rPr>
              <a:t>Considerado como la obra fundacional de la Física moderna.</a:t>
            </a:r>
            <a:endParaRPr lang="es-ES" sz="2300" dirty="0">
              <a:solidFill>
                <a:srgbClr val="FFFFFF"/>
              </a:solidFill>
            </a:endParaRPr>
          </a:p>
        </p:txBody>
      </p:sp>
    </p:spTree>
    <p:extLst>
      <p:ext uri="{BB962C8B-B14F-4D97-AF65-F5344CB8AC3E}">
        <p14:creationId xmlns:p14="http://schemas.microsoft.com/office/powerpoint/2010/main" val="134441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39</a:t>
            </a:fld>
            <a:endParaRPr lang="es-ES">
              <a:solidFill>
                <a:srgbClr val="FFFFFF"/>
              </a:solidFill>
              <a:latin typeface="Times New Roman"/>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952" y="188640"/>
            <a:ext cx="4763961" cy="1382976"/>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7795" y="1844824"/>
            <a:ext cx="5288273" cy="1388761"/>
          </a:xfrm>
          <a:prstGeom prst="rect">
            <a:avLst/>
          </a:prstGeom>
        </p:spPr>
      </p:pic>
      <p:sp>
        <p:nvSpPr>
          <p:cNvPr id="6" name="CuadroTexto 5"/>
          <p:cNvSpPr txBox="1"/>
          <p:nvPr/>
        </p:nvSpPr>
        <p:spPr>
          <a:xfrm>
            <a:off x="179512" y="786786"/>
            <a:ext cx="3384376" cy="1569660"/>
          </a:xfrm>
          <a:prstGeom prst="rect">
            <a:avLst/>
          </a:prstGeom>
          <a:noFill/>
        </p:spPr>
        <p:txBody>
          <a:bodyPr wrap="square" rtlCol="0">
            <a:spAutoFit/>
          </a:bodyPr>
          <a:lstStyle/>
          <a:p>
            <a:r>
              <a:rPr lang="es-ES" sz="2400" dirty="0" smtClean="0"/>
              <a:t>Definición y estudio del movimiento uniformemente acelerado: </a:t>
            </a:r>
            <a:r>
              <a:rPr lang="es-ES" sz="2400" b="1" dirty="0" smtClean="0"/>
              <a:t>v ≈ t</a:t>
            </a:r>
            <a:endParaRPr lang="es-ES" sz="2400" dirty="0"/>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086788"/>
            <a:ext cx="4476332" cy="1336499"/>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4243" y="3456194"/>
            <a:ext cx="3671663" cy="2597688"/>
          </a:xfrm>
          <a:prstGeom prst="rect">
            <a:avLst/>
          </a:prstGeom>
        </p:spPr>
      </p:pic>
    </p:spTree>
    <p:extLst>
      <p:ext uri="{BB962C8B-B14F-4D97-AF65-F5344CB8AC3E}">
        <p14:creationId xmlns:p14="http://schemas.microsoft.com/office/powerpoint/2010/main" val="328479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4</a:t>
            </a:fld>
            <a:endParaRPr lang="es-ES">
              <a:solidFill>
                <a:srgbClr val="FFFFFF"/>
              </a:solidFill>
              <a:latin typeface="Times New Roman"/>
            </a:endParaRPr>
          </a:p>
        </p:txBody>
      </p:sp>
      <p:sp>
        <p:nvSpPr>
          <p:cNvPr id="5" name="4 Marcador de contenido"/>
          <p:cNvSpPr>
            <a:spLocks noGrp="1"/>
          </p:cNvSpPr>
          <p:nvPr>
            <p:ph idx="4294967295"/>
          </p:nvPr>
        </p:nvSpPr>
        <p:spPr>
          <a:xfrm>
            <a:off x="0" y="981075"/>
            <a:ext cx="9036050" cy="1368425"/>
          </a:xfrm>
        </p:spPr>
        <p:txBody>
          <a:bodyPr/>
          <a:lstStyle/>
          <a:p>
            <a:pPr marL="0" indent="0"/>
            <a:r>
              <a:rPr lang="es-ES" sz="2400" dirty="0" smtClean="0"/>
              <a:t>-El Universo es finito y eterno, dividido en:</a:t>
            </a:r>
          </a:p>
          <a:p>
            <a:pPr marL="0" indent="0">
              <a:buNone/>
            </a:pPr>
            <a:r>
              <a:rPr lang="es-ES" sz="2400" dirty="0" smtClean="0"/>
              <a:t>A) </a:t>
            </a:r>
            <a:r>
              <a:rPr lang="es-ES" sz="2400" u="sng" dirty="0" smtClean="0"/>
              <a:t>Mundo Sublunar: </a:t>
            </a:r>
            <a:r>
              <a:rPr lang="es-ES" sz="2400" dirty="0" smtClean="0"/>
              <a:t>Sometido a cambio. Formado por 4 elementos.</a:t>
            </a:r>
          </a:p>
          <a:p>
            <a:pPr marL="0" indent="0">
              <a:buNone/>
            </a:pPr>
            <a:r>
              <a:rPr lang="es-ES" sz="2400" dirty="0"/>
              <a:t> </a:t>
            </a:r>
            <a:r>
              <a:rPr lang="es-ES" sz="2400" dirty="0" smtClean="0"/>
              <a:t>   Con cualidades de </a:t>
            </a:r>
            <a:r>
              <a:rPr lang="es-ES" sz="2400" i="1" dirty="0" smtClean="0"/>
              <a:t>pesantez </a:t>
            </a:r>
            <a:r>
              <a:rPr lang="es-ES" sz="2400" dirty="0" smtClean="0"/>
              <a:t>(tierra y agua) y </a:t>
            </a:r>
            <a:r>
              <a:rPr lang="es-ES" sz="2400" i="1" dirty="0" smtClean="0"/>
              <a:t>ligereza</a:t>
            </a:r>
            <a:r>
              <a:rPr lang="es-ES" sz="2400" dirty="0" smtClean="0"/>
              <a:t> (aire y fuego).</a:t>
            </a:r>
          </a:p>
          <a:p>
            <a:pPr marL="0" indent="0">
              <a:buNone/>
            </a:pPr>
            <a:endParaRPr lang="es-ES" sz="2400" dirty="0"/>
          </a:p>
        </p:txBody>
      </p:sp>
      <p:sp>
        <p:nvSpPr>
          <p:cNvPr id="4" name="3 Título"/>
          <p:cNvSpPr>
            <a:spLocks noGrp="1"/>
          </p:cNvSpPr>
          <p:nvPr>
            <p:ph type="title" idx="4294967295"/>
          </p:nvPr>
        </p:nvSpPr>
        <p:spPr>
          <a:xfrm>
            <a:off x="0" y="0"/>
            <a:ext cx="8461375" cy="1143000"/>
          </a:xfrm>
        </p:spPr>
        <p:txBody>
          <a:bodyPr/>
          <a:lstStyle/>
          <a:p>
            <a:r>
              <a:rPr lang="es-ES" sz="2600" i="1" dirty="0" smtClean="0">
                <a:effectLst/>
              </a:rPr>
              <a:t>Concepción aristotélica del mundo y la naturaleza:</a:t>
            </a:r>
            <a:endParaRPr lang="es-ES" sz="2600" i="1" dirty="0">
              <a:effectLst/>
            </a:endParaRPr>
          </a:p>
        </p:txBody>
      </p:sp>
      <p:sp>
        <p:nvSpPr>
          <p:cNvPr id="6" name="5 CuadroTexto"/>
          <p:cNvSpPr txBox="1"/>
          <p:nvPr/>
        </p:nvSpPr>
        <p:spPr>
          <a:xfrm>
            <a:off x="200573" y="2348880"/>
            <a:ext cx="8964488" cy="830997"/>
          </a:xfrm>
          <a:prstGeom prst="rect">
            <a:avLst/>
          </a:prstGeom>
          <a:noFill/>
        </p:spPr>
        <p:txBody>
          <a:bodyPr wrap="square" rtlCol="0">
            <a:spAutoFit/>
          </a:bodyPr>
          <a:lstStyle/>
          <a:p>
            <a:r>
              <a:rPr lang="es-ES" sz="2400" i="1" dirty="0" smtClean="0"/>
              <a:t>Por naturaleza</a:t>
            </a:r>
            <a:r>
              <a:rPr lang="es-ES" sz="2400" dirty="0" smtClean="0"/>
              <a:t> los cuerpos pesados tienden a dirigirse </a:t>
            </a:r>
            <a:r>
              <a:rPr lang="es-ES" sz="2400" i="1" dirty="0" smtClean="0"/>
              <a:t>abajo</a:t>
            </a:r>
            <a:r>
              <a:rPr lang="es-ES" sz="2400" dirty="0"/>
              <a:t> </a:t>
            </a:r>
            <a:r>
              <a:rPr lang="es-ES" sz="2400" dirty="0" smtClean="0"/>
              <a:t>y los  </a:t>
            </a:r>
            <a:r>
              <a:rPr lang="es-ES" sz="2400" dirty="0" err="1" smtClean="0"/>
              <a:t>lige</a:t>
            </a:r>
            <a:r>
              <a:rPr lang="es-ES" sz="2400" dirty="0" smtClean="0"/>
              <a:t>-ros </a:t>
            </a:r>
            <a:r>
              <a:rPr lang="es-ES" sz="2400" i="1" dirty="0" smtClean="0"/>
              <a:t>arriba. </a:t>
            </a:r>
            <a:r>
              <a:rPr lang="es-ES" sz="2400" dirty="0" smtClean="0"/>
              <a:t>Consecuencia: la Tierra debe estar en el centro del mundo!</a:t>
            </a:r>
            <a:endParaRPr lang="es-ES" sz="2400" i="1" dirty="0"/>
          </a:p>
        </p:txBody>
      </p:sp>
      <p:sp>
        <p:nvSpPr>
          <p:cNvPr id="7" name="6 CuadroTexto"/>
          <p:cNvSpPr txBox="1"/>
          <p:nvPr/>
        </p:nvSpPr>
        <p:spPr>
          <a:xfrm>
            <a:off x="200573" y="3429000"/>
            <a:ext cx="8691907" cy="830997"/>
          </a:xfrm>
          <a:prstGeom prst="rect">
            <a:avLst/>
          </a:prstGeom>
          <a:noFill/>
        </p:spPr>
        <p:txBody>
          <a:bodyPr wrap="square" rtlCol="0">
            <a:spAutoFit/>
          </a:bodyPr>
          <a:lstStyle/>
          <a:p>
            <a:r>
              <a:rPr lang="es-ES" sz="2400" u="sng" dirty="0" smtClean="0"/>
              <a:t>Movimiento: </a:t>
            </a:r>
            <a:r>
              <a:rPr lang="es-ES" sz="2400" dirty="0" smtClean="0"/>
              <a:t>Cuando un cuerpo alcanza el lugar que le corresponde, permanece en </a:t>
            </a:r>
            <a:r>
              <a:rPr lang="es-ES" sz="2400" i="1" dirty="0" smtClean="0"/>
              <a:t>reposo</a:t>
            </a:r>
            <a:r>
              <a:rPr lang="es-ES" sz="2400" dirty="0" smtClean="0"/>
              <a:t> en él. Sólo puede moverse por </a:t>
            </a:r>
            <a:r>
              <a:rPr lang="es-ES" sz="2400" i="1" dirty="0" smtClean="0"/>
              <a:t>violencia</a:t>
            </a:r>
            <a:endParaRPr lang="es-ES" sz="2400" u="sng" dirty="0"/>
          </a:p>
        </p:txBody>
      </p:sp>
      <p:sp>
        <p:nvSpPr>
          <p:cNvPr id="8" name="7 CuadroTexto"/>
          <p:cNvSpPr txBox="1"/>
          <p:nvPr/>
        </p:nvSpPr>
        <p:spPr>
          <a:xfrm>
            <a:off x="395536" y="4437112"/>
            <a:ext cx="8748464" cy="1200329"/>
          </a:xfrm>
          <a:prstGeom prst="rect">
            <a:avLst/>
          </a:prstGeom>
          <a:noFill/>
        </p:spPr>
        <p:txBody>
          <a:bodyPr wrap="square" rtlCol="0">
            <a:spAutoFit/>
          </a:bodyPr>
          <a:lstStyle/>
          <a:p>
            <a:r>
              <a:rPr lang="es-ES" sz="2400" dirty="0" smtClean="0"/>
              <a:t>El agente del movimiento “forzado” transfiere una cualidad al aire </a:t>
            </a:r>
            <a:r>
              <a:rPr lang="es-ES" sz="2400" dirty="0"/>
              <a:t>en contacto con él, que a su vez  transmite ese </a:t>
            </a:r>
            <a:r>
              <a:rPr lang="es-ES" sz="2400" i="1" dirty="0"/>
              <a:t>poder de ser un moviente</a:t>
            </a:r>
            <a:r>
              <a:rPr lang="es-ES" sz="2400" dirty="0"/>
              <a:t> al siguiente estrato del aire, y así </a:t>
            </a:r>
            <a:r>
              <a:rPr lang="es-ES" sz="2400" dirty="0" smtClean="0"/>
              <a:t>sucesivamente</a:t>
            </a:r>
            <a:r>
              <a:rPr lang="es-ES" sz="2400" dirty="0"/>
              <a:t>.</a:t>
            </a:r>
          </a:p>
        </p:txBody>
      </p:sp>
    </p:spTree>
    <p:extLst>
      <p:ext uri="{BB962C8B-B14F-4D97-AF65-F5344CB8AC3E}">
        <p14:creationId xmlns:p14="http://schemas.microsoft.com/office/powerpoint/2010/main" val="222714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40</a:t>
            </a:fld>
            <a:endParaRPr lang="es-ES">
              <a:solidFill>
                <a:srgbClr val="FFFFFF"/>
              </a:solidFill>
              <a:latin typeface="Times New Roman"/>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25" y="548680"/>
            <a:ext cx="5595489" cy="1152128"/>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7632" y="1809601"/>
            <a:ext cx="5146681" cy="1325488"/>
          </a:xfrm>
          <a:prstGeom prst="rect">
            <a:avLst/>
          </a:prstGeom>
        </p:spPr>
      </p:pic>
      <p:graphicFrame>
        <p:nvGraphicFramePr>
          <p:cNvPr id="6" name="Objeto 5"/>
          <p:cNvGraphicFramePr>
            <a:graphicFrameLocks noChangeAspect="1"/>
          </p:cNvGraphicFramePr>
          <p:nvPr>
            <p:extLst>
              <p:ext uri="{D42A27DB-BD31-4B8C-83A1-F6EECF244321}">
                <p14:modId xmlns:p14="http://schemas.microsoft.com/office/powerpoint/2010/main" val="2861383225"/>
              </p:ext>
            </p:extLst>
          </p:nvPr>
        </p:nvGraphicFramePr>
        <p:xfrm>
          <a:off x="2687532" y="5580819"/>
          <a:ext cx="3711414" cy="1009908"/>
        </p:xfrm>
        <a:graphic>
          <a:graphicData uri="http://schemas.openxmlformats.org/presentationml/2006/ole">
            <mc:AlternateContent xmlns:mc="http://schemas.openxmlformats.org/markup-compatibility/2006">
              <mc:Choice xmlns:v="urn:schemas-microsoft-com:vml" Requires="v">
                <p:oleObj spid="_x0000_s2079" name="Equation" r:id="rId5" imgW="1866600" imgH="507960" progId="Equation.DSMT4">
                  <p:embed/>
                </p:oleObj>
              </mc:Choice>
              <mc:Fallback>
                <p:oleObj name="Equation" r:id="rId5" imgW="1866600" imgH="507960" progId="Equation.DSMT4">
                  <p:embed/>
                  <p:pic>
                    <p:nvPicPr>
                      <p:cNvPr id="0" name=""/>
                      <p:cNvPicPr/>
                      <p:nvPr/>
                    </p:nvPicPr>
                    <p:blipFill>
                      <a:blip r:embed="rId6"/>
                      <a:stretch>
                        <a:fillRect/>
                      </a:stretch>
                    </p:blipFill>
                    <p:spPr>
                      <a:xfrm>
                        <a:off x="2687532" y="5580819"/>
                        <a:ext cx="3711414" cy="1009908"/>
                      </a:xfrm>
                      <a:prstGeom prst="rect">
                        <a:avLst/>
                      </a:prstGeom>
                    </p:spPr>
                  </p:pic>
                </p:oleObj>
              </mc:Fallback>
            </mc:AlternateContent>
          </a:graphicData>
        </a:graphic>
      </p:graphicFrame>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25" y="3256358"/>
            <a:ext cx="6283424" cy="2203192"/>
          </a:xfrm>
          <a:prstGeom prst="rect">
            <a:avLst/>
          </a:prstGeom>
        </p:spPr>
      </p:pic>
    </p:spTree>
    <p:extLst>
      <p:ext uri="{BB962C8B-B14F-4D97-AF65-F5344CB8AC3E}">
        <p14:creationId xmlns:p14="http://schemas.microsoft.com/office/powerpoint/2010/main" val="289774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41</a:t>
            </a:fld>
            <a:endParaRPr lang="es-ES">
              <a:solidFill>
                <a:srgbClr val="FFFFFF"/>
              </a:solidFill>
              <a:latin typeface="Times New Roman"/>
            </a:endParaRPr>
          </a:p>
        </p:txBody>
      </p:sp>
      <p:sp>
        <p:nvSpPr>
          <p:cNvPr id="3" name="Rectángulo 2"/>
          <p:cNvSpPr/>
          <p:nvPr/>
        </p:nvSpPr>
        <p:spPr>
          <a:xfrm>
            <a:off x="251520" y="4979446"/>
            <a:ext cx="8996809" cy="1154162"/>
          </a:xfrm>
          <a:prstGeom prst="rect">
            <a:avLst/>
          </a:prstGeom>
        </p:spPr>
        <p:txBody>
          <a:bodyPr wrap="square">
            <a:spAutoFit/>
          </a:bodyPr>
          <a:lstStyle/>
          <a:p>
            <a:pPr lvl="0"/>
            <a:r>
              <a:rPr lang="es-ES" sz="2300" dirty="0">
                <a:solidFill>
                  <a:srgbClr val="FFFFFF"/>
                </a:solidFill>
              </a:rPr>
              <a:t>Necesidad de </a:t>
            </a:r>
            <a:r>
              <a:rPr lang="es-ES" sz="2300" i="1" dirty="0">
                <a:solidFill>
                  <a:srgbClr val="FFFFFF"/>
                </a:solidFill>
              </a:rPr>
              <a:t>matematizar</a:t>
            </a:r>
            <a:r>
              <a:rPr lang="es-ES" sz="2300" dirty="0">
                <a:solidFill>
                  <a:srgbClr val="FFFFFF"/>
                </a:solidFill>
              </a:rPr>
              <a:t> la Naturaleza: </a:t>
            </a:r>
            <a:r>
              <a:rPr lang="es-ES" sz="2300" i="1" dirty="0">
                <a:solidFill>
                  <a:srgbClr val="FFFFFF"/>
                </a:solidFill>
              </a:rPr>
              <a:t>Quien quiera responder a cuestiones de la naturaleza sin ayuda de las matemáticas, emprende lo irrealizable</a:t>
            </a:r>
            <a:endParaRPr lang="es-ES" sz="2300" dirty="0">
              <a:solidFill>
                <a:srgbClr val="FFFFFF"/>
              </a:solidFill>
            </a:endParaRPr>
          </a:p>
        </p:txBody>
      </p:sp>
      <p:sp>
        <p:nvSpPr>
          <p:cNvPr id="6" name="CuadroTexto 5"/>
          <p:cNvSpPr txBox="1"/>
          <p:nvPr/>
        </p:nvSpPr>
        <p:spPr>
          <a:xfrm>
            <a:off x="617950" y="4223961"/>
            <a:ext cx="8526050" cy="461665"/>
          </a:xfrm>
          <a:prstGeom prst="rect">
            <a:avLst/>
          </a:prstGeom>
          <a:noFill/>
        </p:spPr>
        <p:txBody>
          <a:bodyPr wrap="square" rtlCol="0">
            <a:spAutoFit/>
          </a:bodyPr>
          <a:lstStyle/>
          <a:p>
            <a:r>
              <a:rPr lang="es-ES" sz="2400" b="1" u="sng" dirty="0" smtClean="0"/>
              <a:t>Día 4: Sobre el movimiento de los proyectiles.</a:t>
            </a:r>
            <a:endParaRPr lang="es-ES" sz="2400" b="1" u="sng" dirty="0"/>
          </a:p>
        </p:txBody>
      </p:sp>
      <p:sp>
        <p:nvSpPr>
          <p:cNvPr id="8" name="Rectángulo 7"/>
          <p:cNvSpPr/>
          <p:nvPr/>
        </p:nvSpPr>
        <p:spPr>
          <a:xfrm>
            <a:off x="167034" y="144489"/>
            <a:ext cx="8957122" cy="3785652"/>
          </a:xfrm>
          <a:prstGeom prst="rect">
            <a:avLst/>
          </a:prstGeom>
        </p:spPr>
        <p:txBody>
          <a:bodyPr wrap="square">
            <a:spAutoFit/>
          </a:bodyPr>
          <a:lstStyle/>
          <a:p>
            <a:pPr lvl="0"/>
            <a:r>
              <a:rPr lang="es-ES" sz="2400" dirty="0">
                <a:solidFill>
                  <a:srgbClr val="FFFFFF"/>
                </a:solidFill>
              </a:rPr>
              <a:t>Desplazamientos sobre planos inclinados (experimentos de 1604). Necesidad de medir con precisión pequeñas variaciones del tiempo: </a:t>
            </a:r>
          </a:p>
          <a:p>
            <a:pPr lvl="0"/>
            <a:r>
              <a:rPr lang="es-ES" sz="2400" i="1" dirty="0">
                <a:solidFill>
                  <a:srgbClr val="FFFFFF"/>
                </a:solidFill>
              </a:rPr>
              <a:t>“Para medir el tiempo empleábamos un gran depósito de agua, en cuyo fondo había una pequeña espita de pequeño diámetro por la que salía un chorro de agua que recogíamos en una vasija mientras duraba el descenso […] Entonces pesábamos el agua recogida con una balanza muy precisa </a:t>
            </a:r>
            <a:r>
              <a:rPr lang="es-ES" sz="2400" dirty="0">
                <a:solidFill>
                  <a:srgbClr val="FFFFFF"/>
                </a:solidFill>
              </a:rPr>
              <a:t>(con granos de arena)</a:t>
            </a:r>
            <a:r>
              <a:rPr lang="es-ES" sz="2400" i="1" dirty="0">
                <a:solidFill>
                  <a:srgbClr val="FFFFFF"/>
                </a:solidFill>
              </a:rPr>
              <a:t>; las diferencias y ratios de estos pesos nos proporcionaron las diferencias y ratios de los tiempos con tal exactitud que, aunque repetimos la operación muchas veces, no obtuvimos diferencias apreciables</a:t>
            </a:r>
            <a:r>
              <a:rPr lang="es-ES" sz="2400" i="1" dirty="0" smtClean="0">
                <a:solidFill>
                  <a:srgbClr val="FFFFFF"/>
                </a:solidFill>
              </a:rPr>
              <a:t>.” </a:t>
            </a:r>
            <a:r>
              <a:rPr lang="es-ES" sz="2400" dirty="0" smtClean="0">
                <a:solidFill>
                  <a:srgbClr val="FFFFFF"/>
                </a:solidFill>
              </a:rPr>
              <a:t>(</a:t>
            </a:r>
            <a:r>
              <a:rPr lang="es-ES" sz="2400" dirty="0" err="1" smtClean="0">
                <a:solidFill>
                  <a:srgbClr val="FFFFFF"/>
                </a:solidFill>
              </a:rPr>
              <a:t>Salviati</a:t>
            </a:r>
            <a:r>
              <a:rPr lang="es-ES" sz="2400" dirty="0" smtClean="0">
                <a:solidFill>
                  <a:srgbClr val="FFFFFF"/>
                </a:solidFill>
              </a:rPr>
              <a:t>)</a:t>
            </a:r>
            <a:endParaRPr lang="es-ES" sz="2400" dirty="0">
              <a:solidFill>
                <a:srgbClr val="FFFFFF"/>
              </a:solidFill>
            </a:endParaRPr>
          </a:p>
        </p:txBody>
      </p:sp>
    </p:spTree>
    <p:extLst>
      <p:ext uri="{BB962C8B-B14F-4D97-AF65-F5344CB8AC3E}">
        <p14:creationId xmlns:p14="http://schemas.microsoft.com/office/powerpoint/2010/main" val="81362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42</a:t>
            </a:fld>
            <a:endParaRPr lang="es-ES">
              <a:solidFill>
                <a:srgbClr val="FFFFFF"/>
              </a:solidFill>
              <a:latin typeface="Times New Roman"/>
            </a:endParaRPr>
          </a:p>
        </p:txBody>
      </p:sp>
      <p:sp>
        <p:nvSpPr>
          <p:cNvPr id="3" name="2 CuadroTexto"/>
          <p:cNvSpPr txBox="1"/>
          <p:nvPr/>
        </p:nvSpPr>
        <p:spPr>
          <a:xfrm>
            <a:off x="136693" y="116632"/>
            <a:ext cx="8712968" cy="1538883"/>
          </a:xfrm>
          <a:prstGeom prst="rect">
            <a:avLst/>
          </a:prstGeom>
          <a:noFill/>
        </p:spPr>
        <p:txBody>
          <a:bodyPr wrap="square" rtlCol="0">
            <a:spAutoFit/>
          </a:bodyPr>
          <a:lstStyle/>
          <a:p>
            <a:r>
              <a:rPr lang="es-ES" sz="2300" dirty="0" smtClean="0"/>
              <a:t>Los </a:t>
            </a:r>
            <a:r>
              <a:rPr lang="es-ES" sz="2300" i="1" dirty="0" err="1" smtClean="0"/>
              <a:t>Discorsi</a:t>
            </a:r>
            <a:r>
              <a:rPr lang="es-ES" sz="2300" dirty="0" smtClean="0"/>
              <a:t> aparecieron en 1638, dedicados al embajador francés en Roma, y una fingida sorpresa de Galileo porque hubiera aparecido su obra, ya que </a:t>
            </a:r>
            <a:r>
              <a:rPr lang="es-ES" sz="2300" i="1" dirty="0"/>
              <a:t>“…me había propuesto no exponer ante el público ningún otro de mis trabajos…” </a:t>
            </a:r>
            <a:endParaRPr lang="es-ES" sz="2300" dirty="0"/>
          </a:p>
        </p:txBody>
      </p:sp>
      <p:sp>
        <p:nvSpPr>
          <p:cNvPr id="4" name="3 CuadroTexto"/>
          <p:cNvSpPr txBox="1"/>
          <p:nvPr/>
        </p:nvSpPr>
        <p:spPr>
          <a:xfrm>
            <a:off x="395536" y="1705479"/>
            <a:ext cx="2448272" cy="492443"/>
          </a:xfrm>
          <a:prstGeom prst="rect">
            <a:avLst/>
          </a:prstGeom>
          <a:noFill/>
        </p:spPr>
        <p:txBody>
          <a:bodyPr wrap="square" rtlCol="0">
            <a:spAutoFit/>
          </a:bodyPr>
          <a:lstStyle/>
          <a:p>
            <a:r>
              <a:rPr lang="es-ES" sz="2600" dirty="0" smtClean="0">
                <a:solidFill>
                  <a:srgbClr val="FFC000"/>
                </a:solidFill>
              </a:rPr>
              <a:t>El Final.</a:t>
            </a:r>
            <a:endParaRPr lang="es-ES" sz="2600" dirty="0">
              <a:solidFill>
                <a:srgbClr val="FFC000"/>
              </a:solidFill>
            </a:endParaRPr>
          </a:p>
        </p:txBody>
      </p:sp>
      <p:sp>
        <p:nvSpPr>
          <p:cNvPr id="5" name="4 CuadroTexto"/>
          <p:cNvSpPr txBox="1"/>
          <p:nvPr/>
        </p:nvSpPr>
        <p:spPr>
          <a:xfrm>
            <a:off x="136693" y="2276872"/>
            <a:ext cx="8827795" cy="800219"/>
          </a:xfrm>
          <a:prstGeom prst="rect">
            <a:avLst/>
          </a:prstGeom>
          <a:noFill/>
        </p:spPr>
        <p:txBody>
          <a:bodyPr wrap="square" rtlCol="0">
            <a:spAutoFit/>
          </a:bodyPr>
          <a:lstStyle/>
          <a:p>
            <a:r>
              <a:rPr lang="es-ES" sz="2300" dirty="0" smtClean="0"/>
              <a:t>1637: ciego del ojo derecho. 1638: ciego total. Recibe en su casa como ayudante a </a:t>
            </a:r>
            <a:r>
              <a:rPr lang="es-ES" sz="2300" b="1" dirty="0" err="1"/>
              <a:t>Vincenzo</a:t>
            </a:r>
            <a:r>
              <a:rPr lang="es-ES" sz="2300" b="1" dirty="0"/>
              <a:t> </a:t>
            </a:r>
            <a:r>
              <a:rPr lang="es-ES" sz="2300" b="1" dirty="0" err="1" smtClean="0"/>
              <a:t>Viviani</a:t>
            </a:r>
            <a:r>
              <a:rPr lang="es-ES" sz="2300" b="1" dirty="0" smtClean="0"/>
              <a:t>  </a:t>
            </a:r>
            <a:r>
              <a:rPr lang="es-ES" sz="2300" dirty="0" smtClean="0"/>
              <a:t> y después (1641) </a:t>
            </a:r>
            <a:r>
              <a:rPr lang="es-ES" sz="2300" b="1" dirty="0" smtClean="0"/>
              <a:t>Evangelista Torricelli.</a:t>
            </a:r>
            <a:endParaRPr lang="es-ES" sz="2300" dirty="0"/>
          </a:p>
        </p:txBody>
      </p:sp>
      <p:sp>
        <p:nvSpPr>
          <p:cNvPr id="6" name="5 CuadroTexto"/>
          <p:cNvSpPr txBox="1"/>
          <p:nvPr/>
        </p:nvSpPr>
        <p:spPr>
          <a:xfrm>
            <a:off x="136693" y="3212976"/>
            <a:ext cx="9007307" cy="800219"/>
          </a:xfrm>
          <a:prstGeom prst="rect">
            <a:avLst/>
          </a:prstGeom>
          <a:noFill/>
        </p:spPr>
        <p:txBody>
          <a:bodyPr wrap="square" rtlCol="0">
            <a:spAutoFit/>
          </a:bodyPr>
          <a:lstStyle/>
          <a:p>
            <a:r>
              <a:rPr lang="es-ES" sz="2300" dirty="0" smtClean="0"/>
              <a:t>8 de enero de 1642: Galileo muere acompañado por Viviano, Torricelli, su hijo </a:t>
            </a:r>
            <a:r>
              <a:rPr lang="es-ES" sz="2300" dirty="0" err="1" smtClean="0"/>
              <a:t>Vincenzo</a:t>
            </a:r>
            <a:r>
              <a:rPr lang="es-ES" sz="2300" dirty="0" smtClean="0"/>
              <a:t>, el párroco… y los dos representantes de la Inquisición.</a:t>
            </a:r>
            <a:endParaRPr lang="es-ES" sz="2300" dirty="0"/>
          </a:p>
        </p:txBody>
      </p:sp>
      <p:sp>
        <p:nvSpPr>
          <p:cNvPr id="7" name="6 CuadroTexto"/>
          <p:cNvSpPr txBox="1"/>
          <p:nvPr/>
        </p:nvSpPr>
        <p:spPr>
          <a:xfrm>
            <a:off x="164196" y="4149080"/>
            <a:ext cx="8827795" cy="1169551"/>
          </a:xfrm>
          <a:prstGeom prst="rect">
            <a:avLst/>
          </a:prstGeom>
          <a:noFill/>
        </p:spPr>
        <p:txBody>
          <a:bodyPr wrap="square" rtlCol="0">
            <a:spAutoFit/>
          </a:bodyPr>
          <a:lstStyle/>
          <a:p>
            <a:r>
              <a:rPr lang="es-ES" sz="2300" dirty="0" smtClean="0"/>
              <a:t>Gran Duque </a:t>
            </a:r>
            <a:r>
              <a:rPr lang="es-ES" sz="2300" dirty="0" err="1" smtClean="0"/>
              <a:t>Ferdinando</a:t>
            </a:r>
            <a:r>
              <a:rPr lang="es-ES" sz="2300" dirty="0" smtClean="0"/>
              <a:t> II:  Galileo </a:t>
            </a:r>
            <a:r>
              <a:rPr lang="es-ES" sz="2400" dirty="0"/>
              <a:t>era </a:t>
            </a:r>
            <a:r>
              <a:rPr lang="es-ES" sz="2300" dirty="0"/>
              <a:t>“</a:t>
            </a:r>
            <a:r>
              <a:rPr lang="es-ES" sz="2300" i="1" dirty="0"/>
              <a:t>la inteligencia más brillante de nuestra época</a:t>
            </a:r>
            <a:r>
              <a:rPr lang="es-ES" sz="2300" i="1" dirty="0" smtClean="0"/>
              <a:t>”</a:t>
            </a:r>
            <a:r>
              <a:rPr lang="es-ES" sz="2300" dirty="0" smtClean="0"/>
              <a:t>. Quiere enterrarlo en la nave central de la Santa </a:t>
            </a:r>
            <a:r>
              <a:rPr lang="es-ES" sz="2300" dirty="0" err="1" smtClean="0"/>
              <a:t>Croce</a:t>
            </a:r>
            <a:r>
              <a:rPr lang="es-ES" sz="2300" dirty="0"/>
              <a:t> </a:t>
            </a:r>
            <a:r>
              <a:rPr lang="es-ES" sz="2300" dirty="0" smtClean="0"/>
              <a:t>con un gran mausoleo. Pero el Papa no lo permite. </a:t>
            </a:r>
            <a:endParaRPr lang="es-ES" sz="2300" dirty="0"/>
          </a:p>
        </p:txBody>
      </p:sp>
      <p:sp>
        <p:nvSpPr>
          <p:cNvPr id="8" name="7 CuadroTexto"/>
          <p:cNvSpPr txBox="1"/>
          <p:nvPr/>
        </p:nvSpPr>
        <p:spPr>
          <a:xfrm>
            <a:off x="164196" y="5589240"/>
            <a:ext cx="8979804" cy="446276"/>
          </a:xfrm>
          <a:prstGeom prst="rect">
            <a:avLst/>
          </a:prstGeom>
          <a:noFill/>
        </p:spPr>
        <p:txBody>
          <a:bodyPr wrap="square" rtlCol="0">
            <a:spAutoFit/>
          </a:bodyPr>
          <a:lstStyle/>
          <a:p>
            <a:r>
              <a:rPr lang="es-ES" sz="2300" dirty="0" smtClean="0"/>
              <a:t>Galileo es enterrado en una pequeña sala, junto al Campanario.  </a:t>
            </a:r>
            <a:endParaRPr lang="es-ES" sz="2300" dirty="0"/>
          </a:p>
        </p:txBody>
      </p:sp>
    </p:spTree>
    <p:extLst>
      <p:ext uri="{BB962C8B-B14F-4D97-AF65-F5344CB8AC3E}">
        <p14:creationId xmlns:p14="http://schemas.microsoft.com/office/powerpoint/2010/main" val="177113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43</a:t>
            </a:fld>
            <a:endParaRPr lang="es-ES">
              <a:solidFill>
                <a:srgbClr val="FFFFFF"/>
              </a:solidFill>
              <a:latin typeface="Times New Roman"/>
            </a:endParaRPr>
          </a:p>
        </p:txBody>
      </p:sp>
      <p:sp>
        <p:nvSpPr>
          <p:cNvPr id="3" name="2 CuadroTexto"/>
          <p:cNvSpPr txBox="1"/>
          <p:nvPr/>
        </p:nvSpPr>
        <p:spPr>
          <a:xfrm>
            <a:off x="107504" y="188640"/>
            <a:ext cx="8784976" cy="1154162"/>
          </a:xfrm>
          <a:prstGeom prst="rect">
            <a:avLst/>
          </a:prstGeom>
          <a:noFill/>
        </p:spPr>
        <p:txBody>
          <a:bodyPr wrap="square" rtlCol="0">
            <a:spAutoFit/>
          </a:bodyPr>
          <a:lstStyle/>
          <a:p>
            <a:r>
              <a:rPr lang="es-ES" sz="2300" dirty="0" err="1" smtClean="0"/>
              <a:t>Viviani</a:t>
            </a:r>
            <a:r>
              <a:rPr lang="es-ES" sz="2300" dirty="0" smtClean="0"/>
              <a:t> dedicó su vida y su fortuna para tratar adecuadamente los restos de Galileo: Pagó a un escultor para hacer una máscara y un busto. Murió sin hijos en 1703 sin conseguirlo. </a:t>
            </a:r>
            <a:endParaRPr lang="es-ES" sz="2300" dirty="0"/>
          </a:p>
        </p:txBody>
      </p:sp>
      <p:sp>
        <p:nvSpPr>
          <p:cNvPr id="4" name="3 CuadroTexto"/>
          <p:cNvSpPr txBox="1"/>
          <p:nvPr/>
        </p:nvSpPr>
        <p:spPr>
          <a:xfrm>
            <a:off x="4827169" y="1988840"/>
            <a:ext cx="4073887" cy="1862048"/>
          </a:xfrm>
          <a:prstGeom prst="rect">
            <a:avLst/>
          </a:prstGeom>
          <a:noFill/>
        </p:spPr>
        <p:txBody>
          <a:bodyPr wrap="square" rtlCol="0">
            <a:spAutoFit/>
          </a:bodyPr>
          <a:lstStyle/>
          <a:p>
            <a:r>
              <a:rPr lang="es-ES" sz="2300" dirty="0" smtClean="0"/>
              <a:t>Finalmente, las posesiones pasaron al senador florentino  </a:t>
            </a:r>
            <a:r>
              <a:rPr lang="es-ES" sz="2300" b="1" dirty="0"/>
              <a:t>Gianni Clemente de </a:t>
            </a:r>
            <a:r>
              <a:rPr lang="es-ES" sz="2300" b="1" dirty="0" err="1" smtClean="0"/>
              <a:t>Nelli</a:t>
            </a:r>
            <a:r>
              <a:rPr lang="es-ES" sz="2300" b="1" dirty="0" smtClean="0"/>
              <a:t>, </a:t>
            </a:r>
            <a:r>
              <a:rPr lang="es-ES" sz="2300" dirty="0" smtClean="0"/>
              <a:t>quien consiguió cumplir los deseos de </a:t>
            </a:r>
            <a:r>
              <a:rPr lang="es-ES" sz="2300" dirty="0" err="1" smtClean="0"/>
              <a:t>Viviani</a:t>
            </a:r>
            <a:r>
              <a:rPr lang="es-ES" sz="2300" dirty="0" smtClean="0"/>
              <a:t> (12/03/1737):</a:t>
            </a:r>
            <a:endParaRPr lang="es-ES" sz="2300" dirty="0"/>
          </a:p>
        </p:txBody>
      </p:sp>
      <p:pic>
        <p:nvPicPr>
          <p:cNvPr id="5" name="0 Imagen"/>
          <p:cNvPicPr/>
          <p:nvPr/>
        </p:nvPicPr>
        <p:blipFill>
          <a:blip r:embed="rId2">
            <a:extLst>
              <a:ext uri="{BEBA8EAE-BF5A-486C-A8C5-ECC9F3942E4B}">
                <a14:imgProps xmlns:a14="http://schemas.microsoft.com/office/drawing/2010/main">
                  <a14:imgLayer r:embed="rId3">
                    <a14:imgEffect>
                      <a14:sharpenSoften amount="30000"/>
                    </a14:imgEffect>
                  </a14:imgLayer>
                </a14:imgProps>
              </a:ext>
              <a:ext uri="{28A0092B-C50C-407E-A947-70E740481C1C}">
                <a14:useLocalDpi xmlns:a14="http://schemas.microsoft.com/office/drawing/2010/main" val="0"/>
              </a:ext>
            </a:extLst>
          </a:blip>
          <a:stretch>
            <a:fillRect/>
          </a:stretch>
        </p:blipFill>
        <p:spPr>
          <a:xfrm>
            <a:off x="178969" y="1354843"/>
            <a:ext cx="4648200" cy="3486150"/>
          </a:xfrm>
          <a:prstGeom prst="rect">
            <a:avLst/>
          </a:prstGeom>
        </p:spPr>
      </p:pic>
      <p:sp>
        <p:nvSpPr>
          <p:cNvPr id="6" name="5 CuadroTexto"/>
          <p:cNvSpPr txBox="1"/>
          <p:nvPr/>
        </p:nvSpPr>
        <p:spPr>
          <a:xfrm>
            <a:off x="217613" y="5029050"/>
            <a:ext cx="8909448" cy="1154162"/>
          </a:xfrm>
          <a:prstGeom prst="rect">
            <a:avLst/>
          </a:prstGeom>
          <a:noFill/>
        </p:spPr>
        <p:txBody>
          <a:bodyPr wrap="square" rtlCol="0">
            <a:spAutoFit/>
          </a:bodyPr>
          <a:lstStyle/>
          <a:p>
            <a:r>
              <a:rPr lang="es-ES" sz="2300" dirty="0" smtClean="0"/>
              <a:t>¡Sorpresa! La tumba de Galileo tenía dos ataúdes y dos esqueletos: uno de un anciano y otro de una mujer más joven: </a:t>
            </a:r>
            <a:r>
              <a:rPr lang="es-ES" sz="2300" dirty="0" err="1" smtClean="0"/>
              <a:t>Viviani</a:t>
            </a:r>
            <a:r>
              <a:rPr lang="es-ES" sz="2300" dirty="0" smtClean="0"/>
              <a:t> había dado a Galileo la compañía que más deseaba: Sor Mª Celeste!... Y allí continúa. </a:t>
            </a:r>
            <a:endParaRPr lang="es-ES" sz="2300" dirty="0"/>
          </a:p>
        </p:txBody>
      </p:sp>
    </p:spTree>
    <p:extLst>
      <p:ext uri="{BB962C8B-B14F-4D97-AF65-F5344CB8AC3E}">
        <p14:creationId xmlns:p14="http://schemas.microsoft.com/office/powerpoint/2010/main" val="281583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44</a:t>
            </a:fld>
            <a:endParaRPr lang="es-ES">
              <a:solidFill>
                <a:srgbClr val="FFFFFF"/>
              </a:solidFill>
              <a:latin typeface="Times New Roman"/>
            </a:endParaRPr>
          </a:p>
        </p:txBody>
      </p:sp>
      <p:sp>
        <p:nvSpPr>
          <p:cNvPr id="3" name="2 CuadroTexto"/>
          <p:cNvSpPr txBox="1"/>
          <p:nvPr/>
        </p:nvSpPr>
        <p:spPr>
          <a:xfrm>
            <a:off x="683568" y="2492895"/>
            <a:ext cx="7632848" cy="646331"/>
          </a:xfrm>
          <a:prstGeom prst="rect">
            <a:avLst/>
          </a:prstGeom>
          <a:noFill/>
        </p:spPr>
        <p:txBody>
          <a:bodyPr wrap="square" rtlCol="0">
            <a:spAutoFit/>
          </a:bodyPr>
          <a:lstStyle/>
          <a:p>
            <a:r>
              <a:rPr lang="es-ES" sz="3600" b="1" dirty="0" smtClean="0">
                <a:solidFill>
                  <a:srgbClr val="FFC000"/>
                </a:solidFill>
              </a:rPr>
              <a:t>Muchas gracias </a:t>
            </a:r>
            <a:r>
              <a:rPr lang="es-ES" sz="3600" b="1" smtClean="0">
                <a:solidFill>
                  <a:srgbClr val="FFC000"/>
                </a:solidFill>
              </a:rPr>
              <a:t>por la </a:t>
            </a:r>
            <a:r>
              <a:rPr lang="es-ES" sz="3600" b="1" dirty="0" smtClean="0">
                <a:solidFill>
                  <a:srgbClr val="FFC000"/>
                </a:solidFill>
              </a:rPr>
              <a:t>atención.</a:t>
            </a:r>
            <a:endParaRPr lang="es-ES" sz="3600" b="1" dirty="0">
              <a:solidFill>
                <a:srgbClr val="FFC000"/>
              </a:solidFill>
            </a:endParaRPr>
          </a:p>
        </p:txBody>
      </p:sp>
    </p:spTree>
    <p:extLst>
      <p:ext uri="{BB962C8B-B14F-4D97-AF65-F5344CB8AC3E}">
        <p14:creationId xmlns:p14="http://schemas.microsoft.com/office/powerpoint/2010/main" val="21266354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45</a:t>
            </a:fld>
            <a:endParaRPr lang="es-ES">
              <a:solidFill>
                <a:srgbClr val="FFFFFF"/>
              </a:solidFill>
              <a:latin typeface="Times New Roman"/>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260648"/>
            <a:ext cx="3867690" cy="5706271"/>
          </a:xfrm>
          <a:prstGeom prst="rect">
            <a:avLst/>
          </a:prstGeom>
        </p:spPr>
      </p:pic>
      <p:sp>
        <p:nvSpPr>
          <p:cNvPr id="4" name="CuadroTexto 3"/>
          <p:cNvSpPr txBox="1"/>
          <p:nvPr/>
        </p:nvSpPr>
        <p:spPr>
          <a:xfrm>
            <a:off x="2771800" y="6067723"/>
            <a:ext cx="3867690" cy="461665"/>
          </a:xfrm>
          <a:prstGeom prst="rect">
            <a:avLst/>
          </a:prstGeom>
          <a:noFill/>
        </p:spPr>
        <p:txBody>
          <a:bodyPr wrap="square" rtlCol="0">
            <a:spAutoFit/>
          </a:bodyPr>
          <a:lstStyle/>
          <a:p>
            <a:r>
              <a:rPr lang="es-ES" dirty="0" smtClean="0">
                <a:latin typeface="+mj-lt"/>
              </a:rPr>
              <a:t>Primera página de la </a:t>
            </a:r>
            <a:r>
              <a:rPr lang="es-ES" sz="2000" b="1" i="1" dirty="0" smtClean="0">
                <a:latin typeface="+mj-lt"/>
              </a:rPr>
              <a:t>Física</a:t>
            </a:r>
            <a:r>
              <a:rPr lang="es-ES" sz="2400" b="1" i="1" dirty="0" smtClean="0">
                <a:latin typeface="+mj-lt"/>
              </a:rPr>
              <a:t> </a:t>
            </a:r>
            <a:endParaRPr lang="es-ES" sz="2400" b="1" dirty="0">
              <a:latin typeface="+mj-lt"/>
            </a:endParaRPr>
          </a:p>
        </p:txBody>
      </p:sp>
    </p:spTree>
    <p:extLst>
      <p:ext uri="{BB962C8B-B14F-4D97-AF65-F5344CB8AC3E}">
        <p14:creationId xmlns:p14="http://schemas.microsoft.com/office/powerpoint/2010/main" val="2489651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46</a:t>
            </a:fld>
            <a:endParaRPr lang="es-ES">
              <a:solidFill>
                <a:srgbClr val="FFFFFF"/>
              </a:solidFill>
              <a:latin typeface="Times New Roman"/>
            </a:endParaRPr>
          </a:p>
        </p:txBody>
      </p:sp>
      <p:pic>
        <p:nvPicPr>
          <p:cNvPr id="3" name="0 Imagen"/>
          <p:cNvPicPr/>
          <p:nvPr/>
        </p:nvPicPr>
        <p:blipFill>
          <a:blip r:embed="rId2" cstate="print">
            <a:extLst>
              <a:ext uri="{28A0092B-C50C-407E-A947-70E740481C1C}">
                <a14:useLocalDpi xmlns:a14="http://schemas.microsoft.com/office/drawing/2010/main" val="0"/>
              </a:ext>
            </a:extLst>
          </a:blip>
          <a:stretch>
            <a:fillRect/>
          </a:stretch>
        </p:blipFill>
        <p:spPr>
          <a:xfrm>
            <a:off x="2339752" y="692696"/>
            <a:ext cx="5249108" cy="4248472"/>
          </a:xfrm>
          <a:prstGeom prst="rect">
            <a:avLst/>
          </a:prstGeom>
        </p:spPr>
      </p:pic>
      <p:pic>
        <p:nvPicPr>
          <p:cNvPr id="4" name="Imagen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5661248"/>
            <a:ext cx="304800" cy="304800"/>
          </a:xfrm>
          <a:prstGeom prst="rect">
            <a:avLst/>
          </a:prstGeom>
        </p:spPr>
      </p:pic>
    </p:spTree>
    <p:extLst>
      <p:ext uri="{BB962C8B-B14F-4D97-AF65-F5344CB8AC3E}">
        <p14:creationId xmlns:p14="http://schemas.microsoft.com/office/powerpoint/2010/main" val="12796722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47</a:t>
            </a:fld>
            <a:endParaRPr lang="es-ES">
              <a:solidFill>
                <a:srgbClr val="FFFFFF"/>
              </a:solidFill>
              <a:latin typeface="Times New Roman"/>
            </a:endParaRPr>
          </a:p>
        </p:txBody>
      </p:sp>
      <p:sp>
        <p:nvSpPr>
          <p:cNvPr id="3" name="Rectángulo 2"/>
          <p:cNvSpPr/>
          <p:nvPr/>
        </p:nvSpPr>
        <p:spPr>
          <a:xfrm>
            <a:off x="539552" y="764704"/>
            <a:ext cx="8424936" cy="4478149"/>
          </a:xfrm>
          <a:prstGeom prst="rect">
            <a:avLst/>
          </a:prstGeom>
        </p:spPr>
        <p:txBody>
          <a:bodyPr wrap="square">
            <a:spAutoFit/>
          </a:bodyPr>
          <a:lstStyle/>
          <a:p>
            <a:pPr>
              <a:lnSpc>
                <a:spcPts val="3800"/>
              </a:lnSpc>
              <a:spcAft>
                <a:spcPts val="0"/>
              </a:spcAft>
            </a:pPr>
            <a:r>
              <a:rPr lang="es-ES" sz="2400" dirty="0">
                <a:latin typeface="Arial" panose="020B0604020202020204" pitchFamily="34" charset="0"/>
                <a:ea typeface="Times New Roman" panose="02020603050405020304" pitchFamily="18" charset="0"/>
                <a:cs typeface="Times New Roman" panose="02020603050405020304" pitchFamily="18" charset="0"/>
              </a:rPr>
              <a:t>En el año 1583, en la catedral de Pisa le llamó la atención el ir y venir oscilante de una lámpara de aceite que pendía del techo. Observó que el tiempo que tardaba en completar una oscilación era aproximadamente el mismo, aunque la amplitud del desplazamiento iba disminuyendo con el tiempo. </a:t>
            </a:r>
            <a:r>
              <a:rPr lang="es-ES" sz="2400" dirty="0" smtClean="0">
                <a:latin typeface="Arial" panose="020B0604020202020204" pitchFamily="34" charset="0"/>
                <a:ea typeface="Times New Roman" panose="02020603050405020304" pitchFamily="18" charset="0"/>
                <a:cs typeface="Times New Roman" panose="02020603050405020304" pitchFamily="18" charset="0"/>
              </a:rPr>
              <a:t>Utiliz</a:t>
            </a:r>
            <a:r>
              <a:rPr lang="es-ES" sz="2400" dirty="0">
                <a:latin typeface="Arial" panose="020B0604020202020204" pitchFamily="34" charset="0"/>
                <a:ea typeface="Times New Roman" panose="02020603050405020304" pitchFamily="18" charset="0"/>
                <a:cs typeface="Times New Roman" panose="02020603050405020304" pitchFamily="18" charset="0"/>
              </a:rPr>
              <a:t>ó</a:t>
            </a:r>
            <a:r>
              <a:rPr lang="es-ES" sz="2400" dirty="0" smtClean="0">
                <a:latin typeface="Arial" panose="020B0604020202020204" pitchFamily="34" charset="0"/>
                <a:ea typeface="Times New Roman" panose="02020603050405020304" pitchFamily="18" charset="0"/>
                <a:cs typeface="Times New Roman" panose="02020603050405020304" pitchFamily="18" charset="0"/>
              </a:rPr>
              <a:t> </a:t>
            </a:r>
            <a:r>
              <a:rPr lang="es-ES" sz="2400" dirty="0">
                <a:latin typeface="Arial" panose="020B0604020202020204" pitchFamily="34" charset="0"/>
                <a:ea typeface="Times New Roman" panose="02020603050405020304" pitchFamily="18" charset="0"/>
                <a:cs typeface="Times New Roman" panose="02020603050405020304" pitchFamily="18" charset="0"/>
              </a:rPr>
              <a:t>como patrón de medida </a:t>
            </a:r>
            <a:r>
              <a:rPr lang="es-ES" sz="2400" dirty="0" smtClean="0">
                <a:latin typeface="Arial" panose="020B0604020202020204" pitchFamily="34" charset="0"/>
                <a:ea typeface="Times New Roman" panose="02020603050405020304" pitchFamily="18" charset="0"/>
                <a:cs typeface="Times New Roman" panose="02020603050405020304" pitchFamily="18" charset="0"/>
              </a:rPr>
              <a:t>los latidos de su propio corazón; </a:t>
            </a:r>
            <a:r>
              <a:rPr lang="es-ES" sz="2400" dirty="0">
                <a:latin typeface="Arial" panose="020B0604020202020204" pitchFamily="34" charset="0"/>
                <a:ea typeface="Times New Roman" panose="02020603050405020304" pitchFamily="18" charset="0"/>
                <a:cs typeface="Times New Roman" panose="02020603050405020304" pitchFamily="18" charset="0"/>
              </a:rPr>
              <a:t>de esta </a:t>
            </a:r>
            <a:r>
              <a:rPr lang="es-ES" sz="2400" dirty="0" smtClean="0">
                <a:latin typeface="Arial" panose="020B0604020202020204" pitchFamily="34" charset="0"/>
                <a:ea typeface="Times New Roman" panose="02020603050405020304" pitchFamily="18" charset="0"/>
                <a:cs typeface="Times New Roman" panose="02020603050405020304" pitchFamily="18" charset="0"/>
              </a:rPr>
              <a:t>manera</a:t>
            </a:r>
            <a:r>
              <a:rPr lang="es-ES" sz="2400" dirty="0">
                <a:latin typeface="Arial" panose="020B0604020202020204" pitchFamily="34" charset="0"/>
                <a:ea typeface="Times New Roman" panose="02020603050405020304" pitchFamily="18" charset="0"/>
                <a:cs typeface="Times New Roman" panose="02020603050405020304" pitchFamily="18" charset="0"/>
              </a:rPr>
              <a:t> Galileo pudo constatar que </a:t>
            </a:r>
            <a:r>
              <a:rPr lang="es-ES" sz="2400" dirty="0" smtClean="0">
                <a:latin typeface="Arial" panose="020B0604020202020204" pitchFamily="34" charset="0"/>
                <a:ea typeface="Times New Roman" panose="02020603050405020304" pitchFamily="18" charset="0"/>
                <a:cs typeface="Times New Roman" panose="02020603050405020304" pitchFamily="18" charset="0"/>
              </a:rPr>
              <a:t>el periodo de oscilación de un péndulo depende solamente de la longitud del mismo </a:t>
            </a:r>
            <a:r>
              <a:rPr lang="es-ES" sz="2400" i="1" dirty="0" smtClean="0">
                <a:latin typeface="Arial" panose="020B0604020202020204" pitchFamily="34" charset="0"/>
                <a:ea typeface="Times New Roman" panose="02020603050405020304" pitchFamily="18" charset="0"/>
                <a:cs typeface="Times New Roman" panose="02020603050405020304" pitchFamily="18" charset="0"/>
              </a:rPr>
              <a:t>(Narrado a </a:t>
            </a:r>
            <a:r>
              <a:rPr lang="es-ES" sz="2400" b="1" dirty="0" err="1" smtClean="0">
                <a:latin typeface="Arial" panose="020B0604020202020204" pitchFamily="34" charset="0"/>
                <a:ea typeface="Times New Roman" panose="02020603050405020304" pitchFamily="18" charset="0"/>
                <a:cs typeface="Times New Roman" panose="02020603050405020304" pitchFamily="18" charset="0"/>
              </a:rPr>
              <a:t>Viviani</a:t>
            </a:r>
            <a:r>
              <a:rPr lang="es-ES" sz="2400" dirty="0" smtClean="0">
                <a:latin typeface="Arial" panose="020B0604020202020204" pitchFamily="34" charset="0"/>
                <a:ea typeface="Times New Roman" panose="02020603050405020304" pitchFamily="18" charset="0"/>
                <a:cs typeface="Times New Roman" panose="02020603050405020304" pitchFamily="18" charset="0"/>
              </a:rPr>
              <a:t> </a:t>
            </a:r>
            <a:r>
              <a:rPr lang="es-ES" sz="2400" i="1" dirty="0" smtClean="0">
                <a:latin typeface="Arial" panose="020B0604020202020204" pitchFamily="34" charset="0"/>
                <a:ea typeface="Times New Roman" panose="02020603050405020304" pitchFamily="18" charset="0"/>
                <a:cs typeface="Times New Roman" panose="02020603050405020304" pitchFamily="18" charset="0"/>
              </a:rPr>
              <a:t>en </a:t>
            </a:r>
            <a:r>
              <a:rPr lang="es-ES" sz="2400" i="1" dirty="0" err="1" smtClean="0">
                <a:latin typeface="Arial" panose="020B0604020202020204" pitchFamily="34" charset="0"/>
                <a:ea typeface="Times New Roman" panose="02020603050405020304" pitchFamily="18" charset="0"/>
                <a:cs typeface="Times New Roman" panose="02020603050405020304" pitchFamily="18" charset="0"/>
              </a:rPr>
              <a:t>Arcetri</a:t>
            </a:r>
            <a:r>
              <a:rPr lang="es-ES" sz="2400" i="1" dirty="0" smtClean="0">
                <a:latin typeface="Arial" panose="020B0604020202020204" pitchFamily="34" charset="0"/>
                <a:ea typeface="Times New Roman" panose="02020603050405020304" pitchFamily="18" charset="0"/>
                <a:cs typeface="Times New Roman" panose="02020603050405020304" pitchFamily="18" charset="0"/>
              </a:rPr>
              <a:t>)</a:t>
            </a:r>
            <a:endParaRPr lang="es-ES" sz="36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9413" y="6237148"/>
            <a:ext cx="304800" cy="304800"/>
          </a:xfrm>
          <a:prstGeom prst="rect">
            <a:avLst/>
          </a:prstGeom>
        </p:spPr>
      </p:pic>
    </p:spTree>
    <p:extLst>
      <p:ext uri="{BB962C8B-B14F-4D97-AF65-F5344CB8AC3E}">
        <p14:creationId xmlns:p14="http://schemas.microsoft.com/office/powerpoint/2010/main" val="37069231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48</a:t>
            </a:fld>
            <a:endParaRPr lang="es-ES">
              <a:solidFill>
                <a:srgbClr val="FFFFFF"/>
              </a:solidFill>
              <a:latin typeface="Times New Roman"/>
            </a:endParaRPr>
          </a:p>
        </p:txBody>
      </p:sp>
      <p:sp>
        <p:nvSpPr>
          <p:cNvPr id="3" name="CuadroTexto 2"/>
          <p:cNvSpPr txBox="1"/>
          <p:nvPr/>
        </p:nvSpPr>
        <p:spPr>
          <a:xfrm>
            <a:off x="683568" y="692696"/>
            <a:ext cx="7992888" cy="3416320"/>
          </a:xfrm>
          <a:prstGeom prst="rect">
            <a:avLst/>
          </a:prstGeom>
          <a:noFill/>
        </p:spPr>
        <p:txBody>
          <a:bodyPr wrap="square" rtlCol="0">
            <a:spAutoFit/>
          </a:bodyPr>
          <a:lstStyle/>
          <a:p>
            <a:r>
              <a:rPr lang="es-ES" sz="2400" dirty="0">
                <a:latin typeface="Arial" panose="020B0604020202020204" pitchFamily="34" charset="0"/>
                <a:ea typeface="Calibri" panose="020F0502020204030204" pitchFamily="34" charset="0"/>
              </a:rPr>
              <a:t>“</a:t>
            </a:r>
            <a:r>
              <a:rPr lang="es-ES" sz="2400" i="1" dirty="0">
                <a:latin typeface="Arial" panose="020B0604020202020204" pitchFamily="34" charset="0"/>
                <a:ea typeface="Calibri" panose="020F0502020204030204" pitchFamily="34" charset="0"/>
              </a:rPr>
              <a:t>…Aristóteles dice que una bala de cien kilos que cae desde una altura de cien brazas, golpea el suelo antes de que una bala de medio kilo haya caído una altura de una braza. Yo digo que llegan al mismo tiempo. Al hacer la prueba, habéis visto que la grande gana la carrera a la pequeña por cinco centímetros. Y ahora, mientras guardáis silencio sobre la gran equivocación de Aristóteles, habláis solo de mi pequeño error y queréis esconder sus 99 brazas en mis 5 centímetros.” </a:t>
            </a:r>
            <a:endParaRPr lang="es-ES" sz="2400" dirty="0"/>
          </a:p>
        </p:txBody>
      </p:sp>
      <p:pic>
        <p:nvPicPr>
          <p:cNvPr id="4" name="Imagen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5445224"/>
            <a:ext cx="342900" cy="342900"/>
          </a:xfrm>
          <a:prstGeom prst="rect">
            <a:avLst/>
          </a:prstGeom>
        </p:spPr>
      </p:pic>
      <p:sp>
        <p:nvSpPr>
          <p:cNvPr id="5" name="CuadroTexto 4"/>
          <p:cNvSpPr txBox="1"/>
          <p:nvPr/>
        </p:nvSpPr>
        <p:spPr>
          <a:xfrm>
            <a:off x="683568" y="4431693"/>
            <a:ext cx="7992888" cy="830997"/>
          </a:xfrm>
          <a:prstGeom prst="rect">
            <a:avLst/>
          </a:prstGeom>
          <a:noFill/>
        </p:spPr>
        <p:txBody>
          <a:bodyPr wrap="square" rtlCol="0">
            <a:spAutoFit/>
          </a:bodyPr>
          <a:lstStyle/>
          <a:p>
            <a:r>
              <a:rPr lang="es-ES" sz="2400" dirty="0" smtClean="0"/>
              <a:t>Julio 1971: el astronauta </a:t>
            </a:r>
            <a:r>
              <a:rPr lang="es-ES" sz="2400" b="1" dirty="0" smtClean="0"/>
              <a:t>David Scott (Apolo XV) </a:t>
            </a:r>
            <a:r>
              <a:rPr lang="es-ES" sz="2400" dirty="0" smtClean="0"/>
              <a:t>repitió el experimento de Galileo en la Luna (pluma y martillo).</a:t>
            </a:r>
            <a:endParaRPr lang="es-ES" sz="2400" b="1" dirty="0"/>
          </a:p>
        </p:txBody>
      </p:sp>
    </p:spTree>
    <p:extLst>
      <p:ext uri="{BB962C8B-B14F-4D97-AF65-F5344CB8AC3E}">
        <p14:creationId xmlns:p14="http://schemas.microsoft.com/office/powerpoint/2010/main" val="295200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49</a:t>
            </a:fld>
            <a:endParaRPr lang="es-ES">
              <a:solidFill>
                <a:srgbClr val="FFFFFF"/>
              </a:solidFill>
              <a:latin typeface="Times New Roman"/>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853" y="692696"/>
            <a:ext cx="4576598" cy="3779862"/>
          </a:xfrm>
          <a:prstGeom prst="rect">
            <a:avLst/>
          </a:prstGeom>
        </p:spPr>
      </p:pic>
      <p:sp>
        <p:nvSpPr>
          <p:cNvPr id="4" name="CuadroTexto 3"/>
          <p:cNvSpPr txBox="1"/>
          <p:nvPr/>
        </p:nvSpPr>
        <p:spPr>
          <a:xfrm>
            <a:off x="3347864" y="4807556"/>
            <a:ext cx="3545542" cy="461665"/>
          </a:xfrm>
          <a:prstGeom prst="rect">
            <a:avLst/>
          </a:prstGeom>
          <a:noFill/>
        </p:spPr>
        <p:txBody>
          <a:bodyPr wrap="square" rtlCol="0">
            <a:spAutoFit/>
          </a:bodyPr>
          <a:lstStyle/>
          <a:p>
            <a:r>
              <a:rPr lang="es-ES" sz="2400" b="1" dirty="0" err="1" smtClean="0"/>
              <a:t>Celatone</a:t>
            </a:r>
            <a:r>
              <a:rPr lang="es-ES" sz="2400" b="1" dirty="0" smtClean="0"/>
              <a:t> de Galileo</a:t>
            </a:r>
            <a:endParaRPr lang="es-ES" sz="2400" b="1" dirty="0"/>
          </a:p>
        </p:txBody>
      </p:sp>
      <p:pic>
        <p:nvPicPr>
          <p:cNvPr id="5" name="Imagen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8913" y="5269221"/>
            <a:ext cx="342900" cy="342900"/>
          </a:xfrm>
          <a:prstGeom prst="rect">
            <a:avLst/>
          </a:prstGeom>
        </p:spPr>
      </p:pic>
    </p:spTree>
    <p:extLst>
      <p:ext uri="{BB962C8B-B14F-4D97-AF65-F5344CB8AC3E}">
        <p14:creationId xmlns:p14="http://schemas.microsoft.com/office/powerpoint/2010/main" val="445304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88640"/>
            <a:ext cx="9036496" cy="6336704"/>
          </a:xfrm>
        </p:spPr>
        <p:txBody>
          <a:bodyPr/>
          <a:lstStyle/>
          <a:p>
            <a:pPr marL="0" indent="0">
              <a:lnSpc>
                <a:spcPct val="100000"/>
              </a:lnSpc>
              <a:buNone/>
            </a:pPr>
            <a:r>
              <a:rPr lang="es-ES" sz="2300" dirty="0" smtClean="0">
                <a:latin typeface="Times New Roman" panose="02020603050405020304" pitchFamily="18" charset="0"/>
              </a:rPr>
              <a:t>B) </a:t>
            </a:r>
            <a:r>
              <a:rPr lang="es-ES" sz="2300" u="sng" dirty="0" smtClean="0">
                <a:latin typeface="Times New Roman" panose="02020603050405020304" pitchFamily="18" charset="0"/>
              </a:rPr>
              <a:t>Mundo </a:t>
            </a:r>
            <a:r>
              <a:rPr lang="es-ES" sz="2300" u="sng" dirty="0" err="1" smtClean="0">
                <a:latin typeface="Times New Roman" panose="02020603050405020304" pitchFamily="18" charset="0"/>
              </a:rPr>
              <a:t>Supralunar</a:t>
            </a:r>
            <a:r>
              <a:rPr lang="es-ES" sz="2300" u="sng" dirty="0" smtClean="0">
                <a:latin typeface="Times New Roman" panose="02020603050405020304" pitchFamily="18" charset="0"/>
              </a:rPr>
              <a:t> o celeste: </a:t>
            </a:r>
            <a:r>
              <a:rPr lang="es-ES" sz="2300" dirty="0" smtClean="0">
                <a:latin typeface="Times New Roman" panose="02020603050405020304" pitchFamily="18" charset="0"/>
              </a:rPr>
              <a:t>Formado por una sola sustancia eterna e inmutable; el </a:t>
            </a:r>
            <a:r>
              <a:rPr lang="es-ES" sz="2300" i="1" dirty="0" smtClean="0">
                <a:latin typeface="Times New Roman" panose="02020603050405020304" pitchFamily="18" charset="0"/>
              </a:rPr>
              <a:t>éter </a:t>
            </a:r>
            <a:r>
              <a:rPr lang="es-ES" sz="2300" dirty="0" smtClean="0">
                <a:latin typeface="Times New Roman" panose="02020603050405020304" pitchFamily="18" charset="0"/>
              </a:rPr>
              <a:t>o </a:t>
            </a:r>
            <a:r>
              <a:rPr lang="es-ES" sz="2300" i="1" dirty="0" smtClean="0">
                <a:latin typeface="Times New Roman" panose="02020603050405020304" pitchFamily="18" charset="0"/>
              </a:rPr>
              <a:t>quintaesencia.</a:t>
            </a:r>
          </a:p>
          <a:p>
            <a:pPr marL="0" indent="0">
              <a:lnSpc>
                <a:spcPct val="100000"/>
              </a:lnSpc>
              <a:buNone/>
            </a:pPr>
            <a:r>
              <a:rPr lang="es-ES" sz="2300" dirty="0" smtClean="0">
                <a:latin typeface="Times New Roman" panose="02020603050405020304" pitchFamily="18" charset="0"/>
              </a:rPr>
              <a:t>La Tierra se halla en el centro del mundo y a su alrededor  giran los demás astros, incrustados en esferas transparentes. Los cuerpos celestes no son graves, no pesan  y </a:t>
            </a:r>
            <a:r>
              <a:rPr lang="es-ES" sz="2300" i="1" dirty="0" smtClean="0">
                <a:latin typeface="Times New Roman" panose="02020603050405020304" pitchFamily="18" charset="0"/>
              </a:rPr>
              <a:t>por naturaleza</a:t>
            </a:r>
            <a:r>
              <a:rPr lang="es-ES" sz="2300" dirty="0" smtClean="0">
                <a:latin typeface="Times New Roman" panose="02020603050405020304" pitchFamily="18" charset="0"/>
              </a:rPr>
              <a:t>  se desplazan con un movimiento circular, uniforme y eterno.</a:t>
            </a:r>
            <a:endParaRPr lang="es-ES" sz="2300" dirty="0">
              <a:latin typeface="Times New Roman" panose="02020603050405020304" pitchFamily="18" charset="0"/>
            </a:endParaRPr>
          </a:p>
          <a:p>
            <a:pPr marL="0" indent="0">
              <a:lnSpc>
                <a:spcPct val="100000"/>
              </a:lnSpc>
              <a:buNone/>
            </a:pPr>
            <a:r>
              <a:rPr lang="es-ES" sz="2300" dirty="0" smtClean="0">
                <a:latin typeface="Times New Roman" panose="02020603050405020304" pitchFamily="18" charset="0"/>
              </a:rPr>
              <a:t>Conciliación entre la interpretación cosmológica y los problemas prácticos (calendarios, siembra,  navegación, efemérides religiosas): </a:t>
            </a:r>
            <a:r>
              <a:rPr lang="es-ES" sz="2300" i="1" u="sng" dirty="0" smtClean="0">
                <a:latin typeface="Times New Roman" panose="02020603050405020304" pitchFamily="18" charset="0"/>
              </a:rPr>
              <a:t>Astronomía Geométrica</a:t>
            </a:r>
            <a:r>
              <a:rPr lang="es-ES" sz="2300" dirty="0" smtClean="0">
                <a:latin typeface="Times New Roman" panose="02020603050405020304" pitchFamily="18" charset="0"/>
              </a:rPr>
              <a:t>; construcción de modelos </a:t>
            </a:r>
            <a:r>
              <a:rPr lang="es-ES" sz="2300" i="1" dirty="0" smtClean="0">
                <a:latin typeface="Times New Roman" panose="02020603050405020304" pitchFamily="18" charset="0"/>
              </a:rPr>
              <a:t>matemáticos</a:t>
            </a:r>
            <a:r>
              <a:rPr lang="es-ES" sz="2300" dirty="0" smtClean="0">
                <a:latin typeface="Times New Roman" panose="02020603050405020304" pitchFamily="18" charset="0"/>
              </a:rPr>
              <a:t> para explicar las observaciones, calcular y </a:t>
            </a:r>
            <a:r>
              <a:rPr lang="es-ES" sz="2300" i="1" dirty="0" smtClean="0">
                <a:latin typeface="Times New Roman" panose="02020603050405020304" pitchFamily="18" charset="0"/>
              </a:rPr>
              <a:t>predecir</a:t>
            </a:r>
            <a:r>
              <a:rPr lang="es-ES" sz="2300" dirty="0" smtClean="0">
                <a:latin typeface="Times New Roman" panose="02020603050405020304" pitchFamily="18" charset="0"/>
              </a:rPr>
              <a:t> , (sin pretender </a:t>
            </a:r>
            <a:r>
              <a:rPr lang="es-ES" sz="2300" i="1" dirty="0" smtClean="0">
                <a:latin typeface="Times New Roman" panose="02020603050405020304" pitchFamily="18" charset="0"/>
              </a:rPr>
              <a:t>explicar</a:t>
            </a:r>
            <a:r>
              <a:rPr lang="es-ES" sz="2300" dirty="0" smtClean="0">
                <a:latin typeface="Times New Roman" panose="02020603050405020304" pitchFamily="18" charset="0"/>
              </a:rPr>
              <a:t>: “salvar las apariencias”) </a:t>
            </a:r>
          </a:p>
          <a:p>
            <a:pPr marL="0" indent="0">
              <a:lnSpc>
                <a:spcPct val="100000"/>
              </a:lnSpc>
              <a:buNone/>
            </a:pPr>
            <a:r>
              <a:rPr lang="es-ES" sz="2300" b="1" dirty="0" err="1" smtClean="0">
                <a:latin typeface="Times New Roman" panose="02020603050405020304" pitchFamily="18" charset="0"/>
              </a:rPr>
              <a:t>Eudoxo</a:t>
            </a:r>
            <a:r>
              <a:rPr lang="es-ES" sz="2300" b="1" dirty="0" smtClean="0">
                <a:latin typeface="Times New Roman" panose="02020603050405020304" pitchFamily="18" charset="0"/>
              </a:rPr>
              <a:t> de </a:t>
            </a:r>
            <a:r>
              <a:rPr lang="es-ES" sz="2300" b="1" dirty="0" err="1" smtClean="0">
                <a:latin typeface="Times New Roman" panose="02020603050405020304" pitchFamily="18" charset="0"/>
              </a:rPr>
              <a:t>Cnido</a:t>
            </a:r>
            <a:r>
              <a:rPr lang="es-ES" sz="2300" b="1" dirty="0" smtClean="0">
                <a:latin typeface="Times New Roman" panose="02020603050405020304" pitchFamily="18" charset="0"/>
              </a:rPr>
              <a:t> </a:t>
            </a:r>
            <a:r>
              <a:rPr lang="es-ES" sz="2300" dirty="0" smtClean="0">
                <a:latin typeface="Times New Roman" panose="02020603050405020304" pitchFamily="18" charset="0"/>
              </a:rPr>
              <a:t>(~408-355 a. C.) </a:t>
            </a:r>
            <a:r>
              <a:rPr lang="es-ES" sz="2300" dirty="0">
                <a:latin typeface="Times New Roman" panose="02020603050405020304" pitchFamily="18" charset="0"/>
              </a:rPr>
              <a:t>(</a:t>
            </a:r>
            <a:r>
              <a:rPr lang="es-ES" sz="2300" dirty="0" smtClean="0">
                <a:latin typeface="Times New Roman" panose="02020603050405020304" pitchFamily="18" charset="0"/>
              </a:rPr>
              <a:t>Esferas. tomado por Aristóteles.).</a:t>
            </a:r>
          </a:p>
          <a:p>
            <a:pPr marL="0" indent="0">
              <a:lnSpc>
                <a:spcPct val="100000"/>
              </a:lnSpc>
              <a:buNone/>
            </a:pPr>
            <a:r>
              <a:rPr lang="es-ES" sz="2300" b="1" dirty="0" smtClean="0">
                <a:latin typeface="Times New Roman" panose="02020603050405020304" pitchFamily="18" charset="0"/>
              </a:rPr>
              <a:t>Aristarco de Samos </a:t>
            </a:r>
            <a:r>
              <a:rPr lang="es-ES" sz="2300" dirty="0" smtClean="0">
                <a:latin typeface="Times New Roman" panose="02020603050405020304" pitchFamily="18" charset="0"/>
              </a:rPr>
              <a:t>(310-230 a.C.) (heliocentrismo).</a:t>
            </a:r>
          </a:p>
          <a:p>
            <a:pPr marL="0" indent="0">
              <a:lnSpc>
                <a:spcPct val="100000"/>
              </a:lnSpc>
              <a:buNone/>
            </a:pPr>
            <a:r>
              <a:rPr lang="es-ES" sz="2300" b="1" dirty="0" smtClean="0">
                <a:latin typeface="Times New Roman" panose="02020603050405020304" pitchFamily="18" charset="0"/>
              </a:rPr>
              <a:t>Claudio Ptolomeo</a:t>
            </a:r>
            <a:r>
              <a:rPr lang="es-ES" sz="2300" dirty="0" smtClean="0">
                <a:latin typeface="Times New Roman" panose="02020603050405020304" pitchFamily="18" charset="0"/>
              </a:rPr>
              <a:t> (~100-~170). (“El Almagesto”)</a:t>
            </a:r>
            <a:endParaRPr lang="es-ES" sz="2300" b="1" dirty="0" smtClean="0">
              <a:latin typeface="Times New Roman" panose="02020603050405020304" pitchFamily="18" charset="0"/>
            </a:endParaRPr>
          </a:p>
          <a:p>
            <a:pPr marL="0" indent="0">
              <a:lnSpc>
                <a:spcPct val="100000"/>
              </a:lnSpc>
              <a:spcAft>
                <a:spcPts val="600"/>
              </a:spcAft>
              <a:buNone/>
            </a:pPr>
            <a:endParaRPr lang="es-ES" sz="2300" dirty="0" smtClean="0">
              <a:latin typeface="Times New Roman" panose="02020603050405020304" pitchFamily="18" charset="0"/>
            </a:endParaRPr>
          </a:p>
          <a:p>
            <a:pPr marL="0" indent="0">
              <a:lnSpc>
                <a:spcPct val="100000"/>
              </a:lnSpc>
              <a:buNone/>
            </a:pPr>
            <a:endParaRPr lang="es-ES" sz="2300" dirty="0" smtClean="0">
              <a:latin typeface="Times New Roman" panose="02020603050405020304" pitchFamily="18" charset="0"/>
            </a:endParaRPr>
          </a:p>
          <a:p>
            <a:pPr marL="0" indent="0">
              <a:lnSpc>
                <a:spcPct val="100000"/>
              </a:lnSpc>
              <a:buNone/>
            </a:pPr>
            <a:endParaRPr lang="es-ES" sz="2300" dirty="0">
              <a:latin typeface="Times New Roman" panose="02020603050405020304" pitchFamily="18" charset="0"/>
            </a:endParaRPr>
          </a:p>
        </p:txBody>
      </p:sp>
      <p:sp>
        <p:nvSpPr>
          <p:cNvPr id="4" name="3 Marcador de número de diapositiva"/>
          <p:cNvSpPr>
            <a:spLocks noGrp="1"/>
          </p:cNvSpPr>
          <p:nvPr>
            <p:ph type="sldNum" sz="quarter" idx="12"/>
          </p:nvPr>
        </p:nvSpPr>
        <p:spPr/>
        <p:txBody>
          <a:bodyPr/>
          <a:lstStyle/>
          <a:p>
            <a:pPr lvl="1">
              <a:defRPr/>
            </a:pPr>
            <a:fld id="{6B566464-9F4F-4C15-9716-4961D9244EAE}" type="slidenum">
              <a:rPr lang="es-ES" smtClean="0">
                <a:solidFill>
                  <a:srgbClr val="FFFFFF"/>
                </a:solidFill>
              </a:rPr>
              <a:pPr lvl="1">
                <a:defRPr/>
              </a:pPr>
              <a:t>5</a:t>
            </a:fld>
            <a:endParaRPr lang="es-ES">
              <a:solidFill>
                <a:srgbClr val="FFFFFF"/>
              </a:solidFill>
              <a:latin typeface="Times New Roman"/>
            </a:endParaRPr>
          </a:p>
        </p:txBody>
      </p:sp>
    </p:spTree>
    <p:extLst>
      <p:ext uri="{BB962C8B-B14F-4D97-AF65-F5344CB8AC3E}">
        <p14:creationId xmlns:p14="http://schemas.microsoft.com/office/powerpoint/2010/main" val="105058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50</a:t>
            </a:fld>
            <a:endParaRPr lang="es-ES">
              <a:solidFill>
                <a:srgbClr val="FFFFFF"/>
              </a:solidFill>
              <a:latin typeface="Times New Roman"/>
            </a:endParaRPr>
          </a:p>
        </p:txBody>
      </p:sp>
      <p:sp>
        <p:nvSpPr>
          <p:cNvPr id="3" name="2 Rectángulo"/>
          <p:cNvSpPr/>
          <p:nvPr/>
        </p:nvSpPr>
        <p:spPr>
          <a:xfrm>
            <a:off x="971600" y="1052736"/>
            <a:ext cx="6984776" cy="4524315"/>
          </a:xfrm>
          <a:prstGeom prst="rect">
            <a:avLst/>
          </a:prstGeom>
        </p:spPr>
        <p:txBody>
          <a:bodyPr wrap="square">
            <a:spAutoFit/>
          </a:bodyPr>
          <a:lstStyle/>
          <a:p>
            <a:r>
              <a:rPr lang="es-ES" sz="2400" i="1" dirty="0">
                <a:ea typeface="Times New Roman"/>
              </a:rPr>
              <a:t>Nos, cardenal Roberto </a:t>
            </a:r>
            <a:r>
              <a:rPr lang="es-ES" sz="2400" i="1" dirty="0" err="1">
                <a:ea typeface="Times New Roman"/>
              </a:rPr>
              <a:t>Bellarmino</a:t>
            </a:r>
            <a:r>
              <a:rPr lang="es-ES" sz="2400" i="1" dirty="0">
                <a:ea typeface="Times New Roman"/>
              </a:rPr>
              <a:t>, habiendo sabido que se dice calumniosamente que el </a:t>
            </a:r>
            <a:r>
              <a:rPr lang="es-ES" sz="2400" i="1" dirty="0" err="1">
                <a:ea typeface="Times New Roman"/>
              </a:rPr>
              <a:t>signor</a:t>
            </a:r>
            <a:r>
              <a:rPr lang="es-ES" sz="2400" i="1" dirty="0">
                <a:ea typeface="Times New Roman"/>
              </a:rPr>
              <a:t> Galileo Galilei ha abjurado ante nosotros y que se le ha impuesto una penitencia, y habiéndosenos solicitado que hagamos constar la verdad sobre esto, declaramos que el citado </a:t>
            </a:r>
            <a:r>
              <a:rPr lang="es-ES" sz="2400" i="1" dirty="0" err="1">
                <a:ea typeface="Times New Roman"/>
              </a:rPr>
              <a:t>signor</a:t>
            </a:r>
            <a:r>
              <a:rPr lang="es-ES" sz="2400" i="1" dirty="0">
                <a:ea typeface="Times New Roman"/>
              </a:rPr>
              <a:t> Galileo no ha abjurado ni ante nosotros ni ante otras personas […] de ninguna opinión o doctrina mantenida por él; tampoco se le ha impuesto ningún tipo de penitencia o castigo{…} sólo se le ha notificado la declaración efectuada por los santos padres y hecha pública por la Sagrada Congregación del Índice…” </a:t>
            </a:r>
            <a:endParaRPr lang="es-ES" sz="2400" dirty="0"/>
          </a:p>
        </p:txBody>
      </p:sp>
      <p:pic>
        <p:nvPicPr>
          <p:cNvPr id="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9216" y="5577051"/>
            <a:ext cx="274320" cy="274320"/>
          </a:xfrm>
          <a:prstGeom prst="rect">
            <a:avLst/>
          </a:prstGeom>
        </p:spPr>
      </p:pic>
    </p:spTree>
    <p:extLst>
      <p:ext uri="{BB962C8B-B14F-4D97-AF65-F5344CB8AC3E}">
        <p14:creationId xmlns:p14="http://schemas.microsoft.com/office/powerpoint/2010/main" val="1818525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6</a:t>
            </a:fld>
            <a:endParaRPr lang="es-ES">
              <a:solidFill>
                <a:srgbClr val="FFFFFF"/>
              </a:solidFill>
              <a:latin typeface="Times New Roman"/>
            </a:endParaRPr>
          </a:p>
        </p:txBody>
      </p:sp>
      <p:sp>
        <p:nvSpPr>
          <p:cNvPr id="4" name="3 CuadroTexto"/>
          <p:cNvSpPr txBox="1"/>
          <p:nvPr/>
        </p:nvSpPr>
        <p:spPr>
          <a:xfrm>
            <a:off x="179512" y="548680"/>
            <a:ext cx="8856984" cy="1200329"/>
          </a:xfrm>
          <a:prstGeom prst="rect">
            <a:avLst/>
          </a:prstGeom>
          <a:noFill/>
        </p:spPr>
        <p:txBody>
          <a:bodyPr wrap="square" rtlCol="0">
            <a:spAutoFit/>
          </a:bodyPr>
          <a:lstStyle/>
          <a:p>
            <a:r>
              <a:rPr lang="es-ES" sz="2400" b="1" dirty="0" smtClean="0"/>
              <a:t>Aristóteles: </a:t>
            </a:r>
            <a:r>
              <a:rPr lang="es-ES" sz="2400" dirty="0" smtClean="0"/>
              <a:t>Fascinado por el método lógico-deductivo: Una vez fijadas unas </a:t>
            </a:r>
            <a:r>
              <a:rPr lang="es-ES" sz="2400" i="1" dirty="0" smtClean="0"/>
              <a:t>verdades autoevidentes, </a:t>
            </a:r>
            <a:r>
              <a:rPr lang="es-ES" sz="2400" dirty="0" smtClean="0"/>
              <a:t>los resultados obtenidos serán ciertos sin ninguna duda! (No hace falta comprobarlos). </a:t>
            </a:r>
            <a:endParaRPr lang="es-ES" sz="2400" b="1" dirty="0"/>
          </a:p>
        </p:txBody>
      </p:sp>
      <p:sp>
        <p:nvSpPr>
          <p:cNvPr id="5" name="4 CuadroTexto"/>
          <p:cNvSpPr txBox="1"/>
          <p:nvPr/>
        </p:nvSpPr>
        <p:spPr>
          <a:xfrm>
            <a:off x="323528" y="1988840"/>
            <a:ext cx="8568952" cy="800219"/>
          </a:xfrm>
          <a:prstGeom prst="rect">
            <a:avLst/>
          </a:prstGeom>
          <a:noFill/>
        </p:spPr>
        <p:txBody>
          <a:bodyPr wrap="square" rtlCol="0">
            <a:spAutoFit/>
          </a:bodyPr>
          <a:lstStyle/>
          <a:p>
            <a:r>
              <a:rPr lang="es-ES" sz="2300" dirty="0" smtClean="0"/>
              <a:t>La enorme influencia de Aristóteles hizo que muchos pensadores posteriores desdeñaran el trabajo de experimentación y comprobación.</a:t>
            </a:r>
          </a:p>
        </p:txBody>
      </p:sp>
      <p:sp>
        <p:nvSpPr>
          <p:cNvPr id="6" name="5 CuadroTexto"/>
          <p:cNvSpPr txBox="1"/>
          <p:nvPr/>
        </p:nvSpPr>
        <p:spPr>
          <a:xfrm>
            <a:off x="323528" y="2924944"/>
            <a:ext cx="8568952" cy="1938992"/>
          </a:xfrm>
          <a:prstGeom prst="rect">
            <a:avLst/>
          </a:prstGeom>
          <a:noFill/>
        </p:spPr>
        <p:txBody>
          <a:bodyPr wrap="square" rtlCol="0">
            <a:spAutoFit/>
          </a:bodyPr>
          <a:lstStyle/>
          <a:p>
            <a:r>
              <a:rPr lang="es-ES" sz="2400" dirty="0" smtClean="0"/>
              <a:t>Proliferación de gran cantidad </a:t>
            </a:r>
            <a:r>
              <a:rPr lang="es-ES" sz="2400" dirty="0"/>
              <a:t>de teorías absurdas sobre distintos aspectos de la realidad, </a:t>
            </a:r>
            <a:r>
              <a:rPr lang="es-ES" sz="2400" dirty="0" smtClean="0"/>
              <a:t>discutidas y aceptadas en los siglos posteriores que, con </a:t>
            </a:r>
            <a:r>
              <a:rPr lang="es-ES" sz="2400" dirty="0"/>
              <a:t>una simple observación, con más información e instrumentos de medición más precisos que los que disponía Aristóteles, hubieran quedado desechadas. </a:t>
            </a:r>
          </a:p>
        </p:txBody>
      </p:sp>
      <p:sp>
        <p:nvSpPr>
          <p:cNvPr id="7" name="6 CuadroTexto"/>
          <p:cNvSpPr txBox="1"/>
          <p:nvPr/>
        </p:nvSpPr>
        <p:spPr>
          <a:xfrm>
            <a:off x="107504" y="4863936"/>
            <a:ext cx="8784976" cy="1569660"/>
          </a:xfrm>
          <a:prstGeom prst="rect">
            <a:avLst/>
          </a:prstGeom>
          <a:noFill/>
        </p:spPr>
        <p:txBody>
          <a:bodyPr wrap="square" rtlCol="0">
            <a:spAutoFit/>
          </a:bodyPr>
          <a:lstStyle/>
          <a:p>
            <a:r>
              <a:rPr lang="es-ES" sz="2300" dirty="0" smtClean="0"/>
              <a:t>La teoría del movimiento pronto suscitó dudas: </a:t>
            </a:r>
            <a:r>
              <a:rPr lang="es-ES" sz="2400" b="1" dirty="0"/>
              <a:t>Juan </a:t>
            </a:r>
            <a:r>
              <a:rPr lang="es-ES" sz="2400" b="1" dirty="0" err="1"/>
              <a:t>Filópono</a:t>
            </a:r>
            <a:r>
              <a:rPr lang="es-ES" sz="2400" b="1" dirty="0"/>
              <a:t> </a:t>
            </a:r>
            <a:r>
              <a:rPr lang="es-ES" sz="2400" dirty="0"/>
              <a:t>(490-566</a:t>
            </a:r>
            <a:r>
              <a:rPr lang="es-ES" sz="2400" dirty="0" smtClean="0"/>
              <a:t>), </a:t>
            </a:r>
            <a:r>
              <a:rPr lang="es-ES" sz="2400" b="1" dirty="0"/>
              <a:t>al </a:t>
            </a:r>
            <a:r>
              <a:rPr lang="es-ES" sz="2400" b="1" dirty="0" err="1"/>
              <a:t>Biruni</a:t>
            </a:r>
            <a:r>
              <a:rPr lang="es-ES" sz="2400" b="1" dirty="0"/>
              <a:t> </a:t>
            </a:r>
            <a:r>
              <a:rPr lang="es-ES" sz="2400" dirty="0"/>
              <a:t>(973-1048) </a:t>
            </a:r>
            <a:r>
              <a:rPr lang="es-ES" sz="2400" dirty="0" smtClean="0"/>
              <a:t>, </a:t>
            </a:r>
            <a:r>
              <a:rPr lang="es-ES" sz="2400" b="1" dirty="0"/>
              <a:t>al </a:t>
            </a:r>
            <a:r>
              <a:rPr lang="es-ES" sz="2400" b="1" dirty="0" err="1"/>
              <a:t>Baghdaadi</a:t>
            </a:r>
            <a:r>
              <a:rPr lang="es-ES" sz="2400" b="1" dirty="0"/>
              <a:t> </a:t>
            </a:r>
            <a:r>
              <a:rPr lang="es-ES" sz="2400" dirty="0"/>
              <a:t>(1080-1165) </a:t>
            </a:r>
            <a:r>
              <a:rPr lang="es-ES" sz="2400" dirty="0" smtClean="0"/>
              <a:t>(con datos observables), </a:t>
            </a:r>
            <a:r>
              <a:rPr lang="es-ES" sz="2400" b="1" dirty="0"/>
              <a:t>Jean </a:t>
            </a:r>
            <a:r>
              <a:rPr lang="es-ES" sz="2400" b="1" dirty="0" err="1"/>
              <a:t>Buridan</a:t>
            </a:r>
            <a:r>
              <a:rPr lang="es-ES" sz="2400" dirty="0"/>
              <a:t> (1300-1358</a:t>
            </a:r>
            <a:r>
              <a:rPr lang="es-ES" sz="2400" dirty="0" smtClean="0"/>
              <a:t>) (escolástico; teoría del </a:t>
            </a:r>
            <a:r>
              <a:rPr lang="es-ES" sz="2400" i="1" dirty="0" smtClean="0"/>
              <a:t>ímpetus: </a:t>
            </a:r>
            <a:r>
              <a:rPr lang="es-ES" sz="2400" dirty="0" smtClean="0"/>
              <a:t> el agente transfiere al móvil –y no al aire- la fuerza motriz.)</a:t>
            </a:r>
            <a:endParaRPr lang="es-ES" sz="2300" dirty="0"/>
          </a:p>
        </p:txBody>
      </p:sp>
    </p:spTree>
    <p:extLst>
      <p:ext uri="{BB962C8B-B14F-4D97-AF65-F5344CB8AC3E}">
        <p14:creationId xmlns:p14="http://schemas.microsoft.com/office/powerpoint/2010/main" val="346141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7</a:t>
            </a:fld>
            <a:endParaRPr lang="es-ES">
              <a:solidFill>
                <a:srgbClr val="FFFFFF"/>
              </a:solidFill>
              <a:latin typeface="Times New Roman"/>
            </a:endParaRPr>
          </a:p>
        </p:txBody>
      </p:sp>
      <p:sp>
        <p:nvSpPr>
          <p:cNvPr id="3" name="2 CuadroTexto"/>
          <p:cNvSpPr txBox="1"/>
          <p:nvPr/>
        </p:nvSpPr>
        <p:spPr>
          <a:xfrm>
            <a:off x="179512" y="260648"/>
            <a:ext cx="8640960" cy="1154162"/>
          </a:xfrm>
          <a:prstGeom prst="rect">
            <a:avLst/>
          </a:prstGeom>
          <a:noFill/>
        </p:spPr>
        <p:txBody>
          <a:bodyPr wrap="square" rtlCol="0">
            <a:spAutoFit/>
          </a:bodyPr>
          <a:lstStyle/>
          <a:p>
            <a:r>
              <a:rPr lang="es-ES" sz="2300" dirty="0" smtClean="0"/>
              <a:t>Más difícil encontrar alternativas al modelo de Ptolomeo, síntesis de la teoría aristotélica y de concepción cristiana del Hombre como centro del Universo creado por Dios y avalado por citas literales en la Biblia.</a:t>
            </a:r>
            <a:endParaRPr lang="es-ES" sz="2300" dirty="0"/>
          </a:p>
        </p:txBody>
      </p:sp>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67544" y="1628800"/>
            <a:ext cx="2033905" cy="2379345"/>
          </a:xfrm>
          <a:prstGeom prst="rect">
            <a:avLst/>
          </a:prstGeom>
        </p:spPr>
      </p:pic>
      <p:sp>
        <p:nvSpPr>
          <p:cNvPr id="5" name="4 CuadroTexto"/>
          <p:cNvSpPr txBox="1"/>
          <p:nvPr/>
        </p:nvSpPr>
        <p:spPr>
          <a:xfrm>
            <a:off x="2699792" y="1772816"/>
            <a:ext cx="6264696" cy="2292935"/>
          </a:xfrm>
          <a:prstGeom prst="rect">
            <a:avLst/>
          </a:prstGeom>
          <a:noFill/>
        </p:spPr>
        <p:txBody>
          <a:bodyPr wrap="square" rtlCol="0">
            <a:spAutoFit/>
          </a:bodyPr>
          <a:lstStyle/>
          <a:p>
            <a:r>
              <a:rPr lang="es-ES" sz="2300" b="1" dirty="0" smtClean="0"/>
              <a:t>Nicolás Copérnico </a:t>
            </a:r>
            <a:r>
              <a:rPr lang="es-ES" sz="2300" dirty="0" smtClean="0"/>
              <a:t>(1474-1543). Espera hasta casi su muerte para publicar  </a:t>
            </a:r>
            <a:r>
              <a:rPr lang="es-ES" sz="2400" i="1" dirty="0"/>
              <a:t>De </a:t>
            </a:r>
            <a:r>
              <a:rPr lang="es-ES" sz="2400" i="1" dirty="0" err="1"/>
              <a:t>Revolutionibus</a:t>
            </a:r>
            <a:r>
              <a:rPr lang="es-ES" sz="2400" i="1" dirty="0"/>
              <a:t> </a:t>
            </a:r>
            <a:r>
              <a:rPr lang="es-ES" sz="2400" i="1" dirty="0" err="1"/>
              <a:t>orbium</a:t>
            </a:r>
            <a:r>
              <a:rPr lang="es-ES" sz="2400" i="1" dirty="0"/>
              <a:t> </a:t>
            </a:r>
            <a:r>
              <a:rPr lang="es-ES" sz="2400" i="1" dirty="0" err="1" smtClean="0"/>
              <a:t>caelestium</a:t>
            </a:r>
            <a:r>
              <a:rPr lang="es-ES" sz="2400" dirty="0"/>
              <a:t> </a:t>
            </a:r>
            <a:r>
              <a:rPr lang="es-ES" sz="2400" dirty="0" smtClean="0"/>
              <a:t>(1543). Prólogo (sin permiso) de </a:t>
            </a:r>
            <a:r>
              <a:rPr lang="es-ES" sz="2400" b="1" dirty="0" smtClean="0"/>
              <a:t>A. </a:t>
            </a:r>
            <a:r>
              <a:rPr lang="es-ES" sz="2400" b="1" dirty="0" err="1" smtClean="0"/>
              <a:t>Osiander</a:t>
            </a:r>
            <a:r>
              <a:rPr lang="es-ES" sz="2400" b="1" dirty="0" smtClean="0"/>
              <a:t>: </a:t>
            </a:r>
            <a:r>
              <a:rPr lang="es-ES" sz="2400" dirty="0" smtClean="0"/>
              <a:t>hipótesis no necesariamente verdaderas; sólo convenientes para explicar las observaciones y el cálculo. Las hipótesis son: </a:t>
            </a:r>
            <a:endParaRPr lang="es-ES" sz="2300" b="1" dirty="0"/>
          </a:p>
        </p:txBody>
      </p:sp>
      <p:sp>
        <p:nvSpPr>
          <p:cNvPr id="6" name="5 CuadroTexto"/>
          <p:cNvSpPr txBox="1"/>
          <p:nvPr/>
        </p:nvSpPr>
        <p:spPr>
          <a:xfrm>
            <a:off x="323528" y="4095074"/>
            <a:ext cx="8820472" cy="2308324"/>
          </a:xfrm>
          <a:prstGeom prst="rect">
            <a:avLst/>
          </a:prstGeom>
          <a:noFill/>
        </p:spPr>
        <p:txBody>
          <a:bodyPr wrap="square" rtlCol="0">
            <a:spAutoFit/>
          </a:bodyPr>
          <a:lstStyle/>
          <a:p>
            <a:pPr lvl="0"/>
            <a:r>
              <a:rPr lang="es-ES" sz="2400" dirty="0"/>
              <a:t> </a:t>
            </a:r>
            <a:r>
              <a:rPr lang="es-ES" sz="2400" dirty="0" smtClean="0"/>
              <a:t>1.- El </a:t>
            </a:r>
            <a:r>
              <a:rPr lang="es-ES" sz="2400" dirty="0"/>
              <a:t>Sol (y no la Tierra) ocupa el centro del Universo.</a:t>
            </a:r>
          </a:p>
          <a:p>
            <a:pPr lvl="0"/>
            <a:r>
              <a:rPr lang="es-ES" sz="2400" dirty="0"/>
              <a:t> </a:t>
            </a:r>
            <a:r>
              <a:rPr lang="es-ES" sz="2400" dirty="0" smtClean="0"/>
              <a:t>2.- La </a:t>
            </a:r>
            <a:r>
              <a:rPr lang="es-ES" sz="2400" dirty="0"/>
              <a:t>Tierra se mueve, con dos movimientos: una rotación diaria sobre su eje y una traslación (circular) anual alrededor del Sol.</a:t>
            </a:r>
          </a:p>
          <a:p>
            <a:pPr lvl="0"/>
            <a:r>
              <a:rPr lang="es-ES" sz="2400" dirty="0" smtClean="0"/>
              <a:t>3.- El </a:t>
            </a:r>
            <a:r>
              <a:rPr lang="es-ES" sz="2400" dirty="0"/>
              <a:t>resto de los planetas describen, como la Tierra, órbitas circulares alrededor del Sol.</a:t>
            </a:r>
          </a:p>
          <a:p>
            <a:pPr lvl="0"/>
            <a:r>
              <a:rPr lang="es-ES" sz="2400" dirty="0" smtClean="0"/>
              <a:t>4.- La </a:t>
            </a:r>
            <a:r>
              <a:rPr lang="es-ES" sz="2400" dirty="0"/>
              <a:t>esfera de las estrellas está fija y marca los límites del mundo.</a:t>
            </a:r>
          </a:p>
        </p:txBody>
      </p:sp>
    </p:spTree>
    <p:extLst>
      <p:ext uri="{BB962C8B-B14F-4D97-AF65-F5344CB8AC3E}">
        <p14:creationId xmlns:p14="http://schemas.microsoft.com/office/powerpoint/2010/main" val="406136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8</a:t>
            </a:fld>
            <a:endParaRPr lang="es-ES">
              <a:solidFill>
                <a:srgbClr val="FFFFFF"/>
              </a:solidFill>
              <a:latin typeface="Times New Roman"/>
            </a:endParaRPr>
          </a:p>
        </p:txBody>
      </p:sp>
      <p:pic>
        <p:nvPicPr>
          <p:cNvPr id="1026" name="Picture 2" descr="'Geocentrismo Vs. Heliocentris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189" y="620688"/>
            <a:ext cx="3871150" cy="3456384"/>
          </a:xfrm>
          <a:prstGeom prst="rect">
            <a:avLst/>
          </a:prstGeom>
          <a:noFill/>
          <a:extLst>
            <a:ext uri="{909E8E84-426E-40DD-AFC4-6F175D3DCCD1}">
              <a14:hiddenFill xmlns:a14="http://schemas.microsoft.com/office/drawing/2010/main">
                <a:solidFill>
                  <a:srgbClr val="FFFFFF"/>
                </a:solidFill>
              </a14:hiddenFill>
            </a:ext>
          </a:extLst>
        </p:spPr>
      </p:pic>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940616" y="620688"/>
            <a:ext cx="3614663" cy="3456384"/>
          </a:xfrm>
          <a:prstGeom prst="rect">
            <a:avLst/>
          </a:prstGeom>
        </p:spPr>
      </p:pic>
      <p:sp>
        <p:nvSpPr>
          <p:cNvPr id="3" name="2 CuadroTexto"/>
          <p:cNvSpPr txBox="1"/>
          <p:nvPr/>
        </p:nvSpPr>
        <p:spPr>
          <a:xfrm>
            <a:off x="827584" y="4221088"/>
            <a:ext cx="3240360" cy="369332"/>
          </a:xfrm>
          <a:prstGeom prst="rect">
            <a:avLst/>
          </a:prstGeom>
          <a:noFill/>
        </p:spPr>
        <p:txBody>
          <a:bodyPr wrap="square" rtlCol="0">
            <a:spAutoFit/>
          </a:bodyPr>
          <a:lstStyle/>
          <a:p>
            <a:pPr algn="ctr"/>
            <a:r>
              <a:rPr lang="es-ES" b="1" dirty="0" smtClean="0"/>
              <a:t>Modelo de Ptolomeo</a:t>
            </a:r>
            <a:endParaRPr lang="es-ES" b="1" dirty="0"/>
          </a:p>
        </p:txBody>
      </p:sp>
      <p:sp>
        <p:nvSpPr>
          <p:cNvPr id="5" name="4 CuadroTexto"/>
          <p:cNvSpPr txBox="1"/>
          <p:nvPr/>
        </p:nvSpPr>
        <p:spPr>
          <a:xfrm>
            <a:off x="5084631" y="4221088"/>
            <a:ext cx="3326631" cy="369332"/>
          </a:xfrm>
          <a:prstGeom prst="rect">
            <a:avLst/>
          </a:prstGeom>
          <a:noFill/>
        </p:spPr>
        <p:txBody>
          <a:bodyPr wrap="square" rtlCol="0">
            <a:spAutoFit/>
          </a:bodyPr>
          <a:lstStyle/>
          <a:p>
            <a:pPr algn="ctr"/>
            <a:r>
              <a:rPr lang="es-ES" b="1" dirty="0" smtClean="0"/>
              <a:t>Modelo de Copérnico</a:t>
            </a:r>
            <a:endParaRPr lang="es-ES" b="1" dirty="0"/>
          </a:p>
        </p:txBody>
      </p:sp>
      <p:sp>
        <p:nvSpPr>
          <p:cNvPr id="6" name="5 CuadroTexto"/>
          <p:cNvSpPr txBox="1"/>
          <p:nvPr/>
        </p:nvSpPr>
        <p:spPr>
          <a:xfrm>
            <a:off x="401329" y="4941168"/>
            <a:ext cx="8352928" cy="1569660"/>
          </a:xfrm>
          <a:prstGeom prst="rect">
            <a:avLst/>
          </a:prstGeom>
          <a:noFill/>
        </p:spPr>
        <p:txBody>
          <a:bodyPr wrap="square" rtlCol="0">
            <a:spAutoFit/>
          </a:bodyPr>
          <a:lstStyle/>
          <a:p>
            <a:r>
              <a:rPr lang="es-ES" sz="2400" dirty="0"/>
              <a:t>Desde luego, la explicación copernicana de los fenómenos observados en el cielo es más simple, más completa y más elegante que la ptolemaica, pero </a:t>
            </a:r>
            <a:r>
              <a:rPr lang="es-ES" sz="2400" b="1" i="1" dirty="0"/>
              <a:t>no necesariamente más exacta</a:t>
            </a:r>
            <a:r>
              <a:rPr lang="es-ES" sz="2400" dirty="0"/>
              <a:t>, para los medios de observación disponibles en la época. </a:t>
            </a:r>
          </a:p>
        </p:txBody>
      </p:sp>
    </p:spTree>
    <p:extLst>
      <p:ext uri="{BB962C8B-B14F-4D97-AF65-F5344CB8AC3E}">
        <p14:creationId xmlns:p14="http://schemas.microsoft.com/office/powerpoint/2010/main" val="1004822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lvl="1">
              <a:defRPr/>
            </a:pPr>
            <a:fld id="{12D5E613-E8CB-4D36-AC4A-8CECA39B27B7}" type="slidenum">
              <a:rPr lang="es-ES" smtClean="0">
                <a:solidFill>
                  <a:srgbClr val="FFFFFF"/>
                </a:solidFill>
              </a:rPr>
              <a:pPr lvl="1">
                <a:defRPr/>
              </a:pPr>
              <a:t>9</a:t>
            </a:fld>
            <a:endParaRPr lang="es-ES">
              <a:solidFill>
                <a:srgbClr val="FFFFFF"/>
              </a:solidFill>
              <a:latin typeface="Times New Roman"/>
            </a:endParaRPr>
          </a:p>
        </p:txBody>
      </p:sp>
      <p:sp>
        <p:nvSpPr>
          <p:cNvPr id="3" name="2 CuadroTexto"/>
          <p:cNvSpPr txBox="1"/>
          <p:nvPr/>
        </p:nvSpPr>
        <p:spPr>
          <a:xfrm>
            <a:off x="133416" y="922488"/>
            <a:ext cx="8856984" cy="2308324"/>
          </a:xfrm>
          <a:prstGeom prst="rect">
            <a:avLst/>
          </a:prstGeom>
          <a:noFill/>
        </p:spPr>
        <p:txBody>
          <a:bodyPr wrap="square" rtlCol="0">
            <a:spAutoFit/>
          </a:bodyPr>
          <a:lstStyle/>
          <a:p>
            <a:r>
              <a:rPr lang="es-ES" sz="2400" dirty="0" smtClean="0"/>
              <a:t>Galileo </a:t>
            </a:r>
            <a:r>
              <a:rPr lang="es-ES" sz="2400" dirty="0"/>
              <a:t>se opone al intento de derivar leyes físicas a partir de principios metafísicos: hay que descubrir los principios o leyes que rigen los fenómenos a partir de las observaciones y después construir </a:t>
            </a:r>
            <a:r>
              <a:rPr lang="es-ES" sz="2400" i="1" dirty="0"/>
              <a:t>modelos matemáticos</a:t>
            </a:r>
            <a:r>
              <a:rPr lang="es-ES" sz="2400" dirty="0"/>
              <a:t> que permitan calcular, deducir y predecir resultados, que de nuevo hay que contrastar con las </a:t>
            </a:r>
            <a:r>
              <a:rPr lang="es-ES" sz="2400" dirty="0" smtClean="0"/>
              <a:t>observaciones (</a:t>
            </a:r>
            <a:r>
              <a:rPr lang="es-ES" sz="2400" i="1" dirty="0" smtClean="0"/>
              <a:t>Programa de Galileo</a:t>
            </a:r>
            <a:r>
              <a:rPr lang="es-ES" sz="2400" dirty="0" smtClean="0"/>
              <a:t>)</a:t>
            </a:r>
            <a:r>
              <a:rPr lang="es-ES" sz="2400" i="1" dirty="0" smtClean="0"/>
              <a:t>.</a:t>
            </a:r>
            <a:r>
              <a:rPr lang="es-ES" sz="2400" dirty="0" smtClean="0"/>
              <a:t> </a:t>
            </a:r>
            <a:endParaRPr lang="es-ES" sz="2400" dirty="0"/>
          </a:p>
        </p:txBody>
      </p:sp>
      <p:sp>
        <p:nvSpPr>
          <p:cNvPr id="4" name="3 CuadroTexto"/>
          <p:cNvSpPr txBox="1"/>
          <p:nvPr/>
        </p:nvSpPr>
        <p:spPr>
          <a:xfrm>
            <a:off x="205424" y="4077072"/>
            <a:ext cx="8712968" cy="1200329"/>
          </a:xfrm>
          <a:prstGeom prst="rect">
            <a:avLst/>
          </a:prstGeom>
          <a:noFill/>
        </p:spPr>
        <p:txBody>
          <a:bodyPr wrap="square" rtlCol="0">
            <a:spAutoFit/>
          </a:bodyPr>
          <a:lstStyle/>
          <a:p>
            <a:r>
              <a:rPr lang="es-ES" sz="2400" dirty="0" smtClean="0"/>
              <a:t>En la </a:t>
            </a:r>
            <a:r>
              <a:rPr lang="es-ES" sz="2400" dirty="0"/>
              <a:t>época se producen también cambios significativos en la concepción de otras ramas de la Ciencia, como la Biología y la </a:t>
            </a:r>
            <a:r>
              <a:rPr lang="es-ES" sz="2400" dirty="0" smtClean="0"/>
              <a:t>Medicina: </a:t>
            </a:r>
          </a:p>
        </p:txBody>
      </p:sp>
    </p:spTree>
    <p:extLst>
      <p:ext uri="{BB962C8B-B14F-4D97-AF65-F5344CB8AC3E}">
        <p14:creationId xmlns:p14="http://schemas.microsoft.com/office/powerpoint/2010/main" val="192735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aining">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s-E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s-E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1321</TotalTime>
  <Words>5027</Words>
  <Application>Microsoft Office PowerPoint</Application>
  <PresentationFormat>Presentación en pantalla (4:3)</PresentationFormat>
  <Paragraphs>265</Paragraphs>
  <Slides>50</Slides>
  <Notes>3</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50</vt:i4>
      </vt:variant>
    </vt:vector>
  </HeadingPairs>
  <TitlesOfParts>
    <vt:vector size="57" baseType="lpstr">
      <vt:lpstr>Arial</vt:lpstr>
      <vt:lpstr>Calibri</vt:lpstr>
      <vt:lpstr>Euclid Symbol</vt:lpstr>
      <vt:lpstr>Times New Roman</vt:lpstr>
      <vt:lpstr>Wingdings</vt:lpstr>
      <vt:lpstr>Training</vt:lpstr>
      <vt:lpstr>Equation</vt:lpstr>
      <vt:lpstr>GALILEO GALILEI (I) </vt:lpstr>
      <vt:lpstr>Presentación de PowerPoint</vt:lpstr>
      <vt:lpstr>Presentación de PowerPoint</vt:lpstr>
      <vt:lpstr>Concepción aristotélica del mundo y la naturaleza: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GALILEO GALILEI (II)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GALILEO GALILEI: Un hombre contra la oscuridad.</dc:title>
  <dc:creator>Fernando</dc:creator>
  <cp:lastModifiedBy>usuario</cp:lastModifiedBy>
  <cp:revision>147</cp:revision>
  <dcterms:created xsi:type="dcterms:W3CDTF">2014-01-16T11:43:08Z</dcterms:created>
  <dcterms:modified xsi:type="dcterms:W3CDTF">2015-04-15T08:05:23Z</dcterms:modified>
</cp:coreProperties>
</file>